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 id="2147484719" r:id="rId6"/>
  </p:sldMasterIdLst>
  <p:notesMasterIdLst>
    <p:notesMasterId r:id="rId47"/>
  </p:notesMasterIdLst>
  <p:handoutMasterIdLst>
    <p:handoutMasterId r:id="rId48"/>
  </p:handoutMasterIdLst>
  <p:sldIdLst>
    <p:sldId id="1877" r:id="rId7"/>
    <p:sldId id="1899" r:id="rId8"/>
    <p:sldId id="1879" r:id="rId9"/>
    <p:sldId id="258" r:id="rId10"/>
    <p:sldId id="2232" r:id="rId11"/>
    <p:sldId id="1880" r:id="rId12"/>
    <p:sldId id="3177" r:id="rId13"/>
    <p:sldId id="3184" r:id="rId14"/>
    <p:sldId id="3187" r:id="rId15"/>
    <p:sldId id="4238" r:id="rId16"/>
    <p:sldId id="4239" r:id="rId17"/>
    <p:sldId id="2233" r:id="rId18"/>
    <p:sldId id="3180" r:id="rId19"/>
    <p:sldId id="4230" r:id="rId20"/>
    <p:sldId id="3144" r:id="rId21"/>
    <p:sldId id="3145" r:id="rId22"/>
    <p:sldId id="3146" r:id="rId23"/>
    <p:sldId id="3147" r:id="rId24"/>
    <p:sldId id="4210" r:id="rId25"/>
    <p:sldId id="4212" r:id="rId26"/>
    <p:sldId id="4213" r:id="rId27"/>
    <p:sldId id="4214" r:id="rId28"/>
    <p:sldId id="4221" r:id="rId29"/>
    <p:sldId id="4222" r:id="rId30"/>
    <p:sldId id="331" r:id="rId31"/>
    <p:sldId id="4224" r:id="rId32"/>
    <p:sldId id="4228" r:id="rId33"/>
    <p:sldId id="4225" r:id="rId34"/>
    <p:sldId id="333" r:id="rId35"/>
    <p:sldId id="4227" r:id="rId36"/>
    <p:sldId id="4229" r:id="rId37"/>
    <p:sldId id="4232" r:id="rId38"/>
    <p:sldId id="4234" r:id="rId39"/>
    <p:sldId id="4231" r:id="rId40"/>
    <p:sldId id="4226" r:id="rId41"/>
    <p:sldId id="332" r:id="rId42"/>
    <p:sldId id="4235" r:id="rId43"/>
    <p:sldId id="3188" r:id="rId44"/>
    <p:sldId id="312" r:id="rId45"/>
    <p:sldId id="4237"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 Light" id="{A073DAE3-B461-442F-A3D3-6642BD875E45}">
          <p14:sldIdLst>
            <p14:sldId id="1877"/>
            <p14:sldId id="1899"/>
            <p14:sldId id="1879"/>
            <p14:sldId id="258"/>
            <p14:sldId id="2232"/>
            <p14:sldId id="1880"/>
            <p14:sldId id="3177"/>
            <p14:sldId id="3184"/>
            <p14:sldId id="3187"/>
            <p14:sldId id="4238"/>
            <p14:sldId id="4239"/>
            <p14:sldId id="2233"/>
            <p14:sldId id="3180"/>
            <p14:sldId id="4230"/>
            <p14:sldId id="3144"/>
            <p14:sldId id="3145"/>
            <p14:sldId id="3146"/>
            <p14:sldId id="3147"/>
            <p14:sldId id="4210"/>
            <p14:sldId id="4212"/>
            <p14:sldId id="4213"/>
            <p14:sldId id="4214"/>
            <p14:sldId id="4221"/>
            <p14:sldId id="4222"/>
            <p14:sldId id="331"/>
            <p14:sldId id="4224"/>
            <p14:sldId id="4228"/>
            <p14:sldId id="4225"/>
            <p14:sldId id="333"/>
            <p14:sldId id="4227"/>
            <p14:sldId id="4229"/>
            <p14:sldId id="4232"/>
            <p14:sldId id="4234"/>
            <p14:sldId id="4231"/>
            <p14:sldId id="4226"/>
            <p14:sldId id="332"/>
            <p14:sldId id="4235"/>
            <p14:sldId id="3188"/>
            <p14:sldId id="312"/>
            <p14:sldId id="42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6" autoAdjust="0"/>
    <p:restoredTop sz="65954" autoAdjust="0"/>
  </p:normalViewPr>
  <p:slideViewPr>
    <p:cSldViewPr snapToGrid="0">
      <p:cViewPr varScale="1">
        <p:scale>
          <a:sx n="83" d="100"/>
          <a:sy n="83" d="100"/>
        </p:scale>
        <p:origin x="1812" y="78"/>
      </p:cViewPr>
      <p:guideLst/>
    </p:cSldViewPr>
  </p:slideViewPr>
  <p:outlineViewPr>
    <p:cViewPr>
      <p:scale>
        <a:sx n="33" d="100"/>
        <a:sy n="33" d="100"/>
      </p:scale>
      <p:origin x="0" y="-166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13" d="100"/>
          <a:sy n="113" d="100"/>
        </p:scale>
        <p:origin x="690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4/23/2019 7:46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4/23/2019 7:45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azure/azure-monitor/overview"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torage/files/storage-snapshots-fi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chcommunity.microsoft.com/t5/Windows-Admin-Center-Blog/Windows-Admin-Center-1904-GA-update-is-now-available/ba-p/44340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4/23/2019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70805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Prepare data disk and install agent on BranchFS1</a:t>
            </a:r>
          </a:p>
          <a:p>
            <a:r>
              <a:rPr lang="nb-NO" dirty="0"/>
              <a:t>Create File Sync instance in Azure Portal</a:t>
            </a:r>
          </a:p>
          <a:p>
            <a:r>
              <a:rPr lang="nb-NO" dirty="0"/>
              <a:t>Create Storage Account</a:t>
            </a:r>
          </a:p>
          <a:p>
            <a:endParaRPr lang="nb-NO" dirty="0"/>
          </a:p>
        </p:txBody>
      </p:sp>
    </p:spTree>
    <p:extLst>
      <p:ext uri="{BB962C8B-B14F-4D97-AF65-F5344CB8AC3E}">
        <p14:creationId xmlns:p14="http://schemas.microsoft.com/office/powerpoint/2010/main" val="1312272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295760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deploying Azure File Sync, you should evaluate whether it is compatible with your system using the Azure File Sync evaluation tool. This tool is an Azure PowerShell cmdlet that checks for potential issues with your file system and dataset, such as unsupported characters or an unsupported OS version. Note that its checks cover most but not all of the features mentioned below; we recommend you read through the rest of this section carefully to ensure your deployment goes smoothly.</a:t>
            </a:r>
          </a:p>
          <a:p>
            <a:br>
              <a:rPr lang="en-US" dirty="0"/>
            </a:br>
            <a:endParaRPr lang="nb-NO" dirty="0"/>
          </a:p>
        </p:txBody>
      </p:sp>
    </p:spTree>
    <p:extLst>
      <p:ext uri="{BB962C8B-B14F-4D97-AF65-F5344CB8AC3E}">
        <p14:creationId xmlns:p14="http://schemas.microsoft.com/office/powerpoint/2010/main" val="3051148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449066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
        <p:nvSpPr>
          <p:cNvPr id="3" name="Notes Placeholder 2">
            <a:extLst>
              <a:ext uri="{FF2B5EF4-FFF2-40B4-BE49-F238E27FC236}">
                <a16:creationId xmlns:a16="http://schemas.microsoft.com/office/drawing/2014/main" id="{C70328C6-9B8E-4102-8137-0311109E395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nb-NO" dirty="0"/>
              <a:t>End user experience is similar to «files on demand» in OneDrive</a:t>
            </a:r>
          </a:p>
          <a:p>
            <a:endParaRPr lang="en-US" dirty="0"/>
          </a:p>
        </p:txBody>
      </p:sp>
    </p:spTree>
    <p:extLst>
      <p:ext uri="{BB962C8B-B14F-4D97-AF65-F5344CB8AC3E}">
        <p14:creationId xmlns:p14="http://schemas.microsoft.com/office/powerpoint/2010/main" val="187650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92679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
        <p:nvSpPr>
          <p:cNvPr id="3" name="Notes Placeholder 2">
            <a:extLst>
              <a:ext uri="{FF2B5EF4-FFF2-40B4-BE49-F238E27FC236}">
                <a16:creationId xmlns:a16="http://schemas.microsoft.com/office/drawing/2014/main" id="{F8158CE5-D723-4B6F-B16A-E3F50F1CC702}"/>
              </a:ext>
            </a:extLst>
          </p:cNvPr>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Because antivirus works by scanning files for known malicious code, an antivirus product might cause the recall of tiered files. </a:t>
            </a:r>
          </a:p>
          <a:p>
            <a:r>
              <a:rPr lang="en-US" sz="900" b="0" i="0" kern="1200" dirty="0">
                <a:solidFill>
                  <a:schemeClr val="tx1"/>
                </a:solidFill>
                <a:effectLst/>
                <a:latin typeface="Segoe UI Light" pitchFamily="34" charset="0"/>
                <a:ea typeface="+mn-ea"/>
                <a:cs typeface="+mn-cs"/>
              </a:rPr>
              <a:t>In versions 4.0 and above of the Azure File Sync agent, tiered files have the secure Windows attribute FILE_ATTRIBUTE_RECALL_ON_DATA_ACCESS set. We recommend consulting with your software vendor to learn how to configure their solution to skip reading files with this attribute set (many do it automatically).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Microsoft's in-house antivirus solutions, Windows Defender and System Center Endpoint Protection (SCEP), both automatically skip reading files that have this attribute set. We have tested them and identified one minor issue: when you add a server to an existing sync group, files smaller than 800 bytes are recalled (downloaded) on the new server. These files will remain on the new server and will not be tiered since they do not meet the tiering size requirement (&gt;64kb).</a:t>
            </a:r>
          </a:p>
          <a:p>
            <a:endParaRPr lang="nb-NO" dirty="0"/>
          </a:p>
          <a:p>
            <a:r>
              <a:rPr lang="nb-NO" dirty="0"/>
              <a:t>Source: https://docs.microsoft.com/en-us/azure/storage/files/storage-sync-files-planning</a:t>
            </a:r>
          </a:p>
          <a:p>
            <a:endParaRPr lang="en-US" dirty="0"/>
          </a:p>
        </p:txBody>
      </p:sp>
    </p:spTree>
    <p:extLst>
      <p:ext uri="{BB962C8B-B14F-4D97-AF65-F5344CB8AC3E}">
        <p14:creationId xmlns:p14="http://schemas.microsoft.com/office/powerpoint/2010/main" val="3432175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8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51316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49454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Azure portal, you can view registered server health, server endpoint health (sync health), and metrics.</a:t>
            </a:r>
          </a:p>
          <a:p>
            <a:br>
              <a:rPr lang="en-US" dirty="0"/>
            </a:br>
            <a:r>
              <a:rPr lang="en-US" sz="1200" b="0" i="0" kern="1200" dirty="0">
                <a:solidFill>
                  <a:schemeClr val="tx1"/>
                </a:solidFill>
                <a:effectLst/>
                <a:latin typeface="+mn-lt"/>
                <a:ea typeface="+mn-ea"/>
                <a:cs typeface="+mn-cs"/>
              </a:rPr>
              <a:t>Use </a:t>
            </a:r>
            <a:r>
              <a:rPr lang="en-US" sz="1200" b="0" i="0" u="sng" kern="1200" dirty="0">
                <a:solidFill>
                  <a:schemeClr val="tx1"/>
                </a:solidFill>
                <a:effectLst/>
                <a:latin typeface="+mn-lt"/>
                <a:ea typeface="+mn-ea"/>
                <a:cs typeface="+mn-cs"/>
                <a:hlinkClick r:id="rId3"/>
              </a:rPr>
              <a:t>Azure Monitor</a:t>
            </a:r>
            <a:r>
              <a:rPr lang="en-US" sz="1200" b="0" i="0" kern="1200" dirty="0">
                <a:solidFill>
                  <a:schemeClr val="tx1"/>
                </a:solidFill>
                <a:effectLst/>
                <a:latin typeface="+mn-lt"/>
                <a:ea typeface="+mn-ea"/>
                <a:cs typeface="+mn-cs"/>
              </a:rPr>
              <a:t> to monitor sync, cloud tiering, and server connectivity. Metrics for Azure File Sync are enabled by default and are sent to Azure Monitor every 15 minutes.</a:t>
            </a:r>
          </a:p>
          <a:p>
            <a:r>
              <a:rPr lang="en-US" sz="1200" b="0" i="0" kern="1200" dirty="0">
                <a:solidFill>
                  <a:schemeClr val="tx1"/>
                </a:solidFill>
                <a:effectLst/>
                <a:latin typeface="+mn-lt"/>
                <a:ea typeface="+mn-ea"/>
                <a:cs typeface="+mn-cs"/>
              </a:rPr>
              <a:t>Use the Azure File Sync performance counters on the server to monitor sync activity.</a:t>
            </a:r>
          </a:p>
          <a:p>
            <a:br>
              <a:rPr lang="en-US" dirty="0"/>
            </a:br>
            <a:endParaRPr lang="nb-NO" dirty="0"/>
          </a:p>
        </p:txBody>
      </p:sp>
    </p:spTree>
    <p:extLst>
      <p:ext uri="{BB962C8B-B14F-4D97-AF65-F5344CB8AC3E}">
        <p14:creationId xmlns:p14="http://schemas.microsoft.com/office/powerpoint/2010/main" val="161563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4/23/2019 7:46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48470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Added in January 2019</a:t>
            </a:r>
            <a:endParaRPr lang="nb-NO" dirty="0"/>
          </a:p>
        </p:txBody>
      </p:sp>
    </p:spTree>
    <p:extLst>
      <p:ext uri="{BB962C8B-B14F-4D97-AF65-F5344CB8AC3E}">
        <p14:creationId xmlns:p14="http://schemas.microsoft.com/office/powerpoint/2010/main" val="1815817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489075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Grafana and </a:t>
            </a:r>
            <a:r>
              <a:rPr lang="en-US" sz="1200" kern="1200" dirty="0" err="1">
                <a:solidFill>
                  <a:schemeClr val="tx1"/>
                </a:solidFill>
                <a:effectLst/>
                <a:latin typeface="+mn-lt"/>
                <a:ea typeface="+mn-ea"/>
                <a:cs typeface="+mn-cs"/>
              </a:rPr>
              <a:t>InfluxDB</a:t>
            </a:r>
            <a:endParaRPr lang="nb-NO" dirty="0"/>
          </a:p>
        </p:txBody>
      </p:sp>
    </p:spTree>
    <p:extLst>
      <p:ext uri="{BB962C8B-B14F-4D97-AF65-F5344CB8AC3E}">
        <p14:creationId xmlns:p14="http://schemas.microsoft.com/office/powerpoint/2010/main" val="3297674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a:p>
            <a:r>
              <a:rPr lang="en-US" sz="1200" b="0" i="0" kern="1200" dirty="0">
                <a:solidFill>
                  <a:schemeClr val="tx1"/>
                </a:solidFill>
                <a:effectLst/>
                <a:latin typeface="+mn-lt"/>
                <a:ea typeface="+mn-ea"/>
                <a:cs typeface="+mn-cs"/>
              </a:rPr>
              <a:t>A Recovery Services vault is an online storage entity in Azure used to hold data such as backup copies, recovery points, and backup policies.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back up at scale by selecting multiple file shares in a storage account and apply a common policy over them.</a:t>
            </a:r>
          </a:p>
          <a:p>
            <a:endParaRPr lang="nb-NO" dirty="0"/>
          </a:p>
          <a:p>
            <a:r>
              <a:rPr lang="en-US" sz="1200" b="0" i="0" kern="1200" dirty="0">
                <a:solidFill>
                  <a:schemeClr val="tx1"/>
                </a:solidFill>
                <a:effectLst/>
                <a:latin typeface="+mn-lt"/>
                <a:ea typeface="+mn-ea"/>
                <a:cs typeface="+mn-cs"/>
              </a:rPr>
              <a:t>Since Azure Backup utilizes </a:t>
            </a:r>
            <a:r>
              <a:rPr lang="en-US" sz="1200" b="0" i="0" u="none" strike="noStrike" kern="1200" dirty="0">
                <a:solidFill>
                  <a:schemeClr val="tx1"/>
                </a:solidFill>
                <a:effectLst/>
                <a:latin typeface="+mn-lt"/>
                <a:ea typeface="+mn-ea"/>
                <a:cs typeface="+mn-cs"/>
                <a:hlinkClick r:id="rId3"/>
              </a:rPr>
              <a:t>file share snapshots</a:t>
            </a:r>
            <a:r>
              <a:rPr lang="en-US" sz="1200" b="0" i="0" kern="1200" dirty="0">
                <a:solidFill>
                  <a:schemeClr val="tx1"/>
                </a:solidFill>
                <a:effectLst/>
                <a:latin typeface="+mn-lt"/>
                <a:ea typeface="+mn-ea"/>
                <a:cs typeface="+mn-cs"/>
              </a:rPr>
              <a:t>, you can restore just the files you need instantly even from large file shares.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Backup lets you browse the restore points of your file shares directly in the Azure portal so that you can pick and restore only the necessary files and folders.</a:t>
            </a:r>
            <a:endParaRPr lang="nb-NO" dirty="0"/>
          </a:p>
          <a:p>
            <a:endParaRPr lang="nb-NO" dirty="0"/>
          </a:p>
          <a:p>
            <a:r>
              <a:rPr lang="en-US" sz="1200" b="0" i="0" kern="1200" dirty="0">
                <a:solidFill>
                  <a:schemeClr val="tx1"/>
                </a:solidFill>
                <a:effectLst/>
                <a:latin typeface="+mn-lt"/>
                <a:ea typeface="+mn-ea"/>
                <a:cs typeface="+mn-cs"/>
              </a:rPr>
              <a:t>Tentative timeline is H1 CY19</a:t>
            </a:r>
            <a:endParaRPr lang="nb-NO" dirty="0"/>
          </a:p>
        </p:txBody>
      </p:sp>
    </p:spTree>
    <p:extLst>
      <p:ext uri="{BB962C8B-B14F-4D97-AF65-F5344CB8AC3E}">
        <p14:creationId xmlns:p14="http://schemas.microsoft.com/office/powerpoint/2010/main" val="1831399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886911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Works on 2012 R2 and later – including 2019</a:t>
            </a:r>
          </a:p>
        </p:txBody>
      </p:sp>
    </p:spTree>
    <p:extLst>
      <p:ext uri="{BB962C8B-B14F-4D97-AF65-F5344CB8AC3E}">
        <p14:creationId xmlns:p14="http://schemas.microsoft.com/office/powerpoint/2010/main" val="2157501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13878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sz="1200" dirty="0"/>
              <a:t>Grab a coffee and your lab will be deployed when you get back</a:t>
            </a:r>
          </a:p>
          <a:p>
            <a:r>
              <a:rPr lang="nb-NO" dirty="0"/>
              <a:t>If you don`t have access to a Windows 10 machine with sufficient resources, one option is to provision a Windows 10 VM in Azure. It can be configured to use Auto-shutdown in order to minimize costs.</a:t>
            </a:r>
          </a:p>
        </p:txBody>
      </p:sp>
    </p:spTree>
    <p:extLst>
      <p:ext uri="{BB962C8B-B14F-4D97-AF65-F5344CB8AC3E}">
        <p14:creationId xmlns:p14="http://schemas.microsoft.com/office/powerpoint/2010/main" val="3319011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File Sync itself has a cost, you're just paying for the space you're using in your storage account. Data transfer in to Azure is free, so the files syncing to Azure would be free. Files getting pulled back down to on-prem would fall under their Outbound Data Transfer pricing.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Example: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total size of a file server cluster a customer are considering to leverage Azure File Sync for is about 11 TB - the total cost would be roughly 9 000 NOK (1080 USD) per month.</a:t>
            </a:r>
          </a:p>
          <a:p>
            <a:pPr marL="0" marR="0" lvl="0" indent="0" algn="l" defTabSz="457200" rtl="0" eaLnBrk="1" fontAlgn="auto" latinLnBrk="0" hangingPunct="1">
              <a:lnSpc>
                <a:spcPct val="100000"/>
              </a:lnSpc>
              <a:spcBef>
                <a:spcPts val="0"/>
              </a:spcBef>
              <a:spcAft>
                <a:spcPts val="0"/>
              </a:spcAft>
              <a:buClrTx/>
              <a:buSzTx/>
              <a:buFontTx/>
              <a:buNone/>
              <a:tabLst/>
              <a:defRPr/>
            </a:pPr>
            <a:endParaRPr lang="nb-NO" sz="1200" kern="1200" dirty="0">
              <a:solidFill>
                <a:schemeClr val="tx1"/>
              </a:solidFill>
              <a:effectLst/>
              <a:latin typeface="+mn-lt"/>
              <a:ea typeface="+mn-ea"/>
              <a:cs typeface="+mn-cs"/>
            </a:endParaRPr>
          </a:p>
          <a:p>
            <a:pPr marL="171450" indent="-171450">
              <a:buFont typeface="Arial" panose="020B0604020202020204" pitchFamily="34" charset="0"/>
              <a:buChar char="•"/>
            </a:pPr>
            <a:r>
              <a:rPr lang="nb-NO" dirty="0"/>
              <a:t>Will save a lot of space on existing SAN by leveraging cloud tiering</a:t>
            </a:r>
          </a:p>
          <a:p>
            <a:pPr marL="171450" indent="-171450">
              <a:buFont typeface="Arial" panose="020B0604020202020204" pitchFamily="34" charset="0"/>
              <a:buChar char="•"/>
            </a:pPr>
            <a:r>
              <a:rPr lang="nb-NO" dirty="0"/>
              <a:t>Backup costs moved from on-prem hardware to cloud service – the file server cluster had a large foot print on the backup system</a:t>
            </a:r>
          </a:p>
          <a:p>
            <a:pPr marL="171450" indent="-171450">
              <a:buFont typeface="Arial" panose="020B0604020202020204" pitchFamily="34" charset="0"/>
              <a:buChar char="•"/>
            </a:pPr>
            <a:r>
              <a:rPr lang="nb-NO" dirty="0"/>
              <a:t>Azure File Sync replaces DFS-Replication</a:t>
            </a:r>
          </a:p>
          <a:p>
            <a:pPr marL="171450" indent="-171450">
              <a:buFont typeface="Arial" panose="020B0604020202020204" pitchFamily="34" charset="0"/>
              <a:buChar char="•"/>
            </a:pPr>
            <a:r>
              <a:rPr lang="nb-NO" dirty="0"/>
              <a:t>Disaster recovery and restore times drastically reduced</a:t>
            </a:r>
          </a:p>
        </p:txBody>
      </p:sp>
    </p:spTree>
    <p:extLst>
      <p:ext uri="{BB962C8B-B14F-4D97-AF65-F5344CB8AC3E}">
        <p14:creationId xmlns:p14="http://schemas.microsoft.com/office/powerpoint/2010/main" val="1820591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Disclaimer: The presenter does not have any hands-on experience with Amazon FSx – this is just basic comparisons based on information available in the product documentation.</a:t>
            </a:r>
          </a:p>
          <a:p>
            <a:endParaRPr lang="nb-NO" dirty="0"/>
          </a:p>
          <a:p>
            <a:r>
              <a:rPr lang="nb-NO" dirty="0"/>
              <a:t>Microsoft is a large contributor to the SMB protocol.</a:t>
            </a:r>
          </a:p>
          <a:p>
            <a:r>
              <a:rPr lang="nb-NO" dirty="0"/>
              <a:t>Use HDD/cheaper storage for cool data.</a:t>
            </a:r>
          </a:p>
          <a:p>
            <a:r>
              <a:rPr lang="en-US" sz="1200" kern="1200" dirty="0">
                <a:solidFill>
                  <a:schemeClr val="tx1"/>
                </a:solidFill>
                <a:effectLst/>
                <a:latin typeface="+mn-lt"/>
                <a:ea typeface="+mn-ea"/>
                <a:cs typeface="+mn-cs"/>
              </a:rPr>
              <a:t>Not verified, but </a:t>
            </a:r>
            <a:r>
              <a:rPr lang="en-US" sz="1200" kern="1200" dirty="0" err="1">
                <a:solidFill>
                  <a:schemeClr val="tx1"/>
                </a:solidFill>
                <a:effectLst/>
                <a:latin typeface="+mn-lt"/>
                <a:ea typeface="+mn-ea"/>
                <a:cs typeface="+mn-cs"/>
              </a:rPr>
              <a:t>FSx</a:t>
            </a:r>
            <a:r>
              <a:rPr lang="en-US" sz="1200" kern="1200" dirty="0">
                <a:solidFill>
                  <a:schemeClr val="tx1"/>
                </a:solidFill>
                <a:effectLst/>
                <a:latin typeface="+mn-lt"/>
                <a:ea typeface="+mn-ea"/>
                <a:cs typeface="+mn-cs"/>
              </a:rPr>
              <a:t> seems to be supported for mounting shares only inside Windows and Linux EC2 instances – not on-premises (based on the documentation available Jan 2019)</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Differentiator:</a:t>
            </a:r>
          </a:p>
          <a:p>
            <a:r>
              <a:rPr lang="en-US" sz="1200" kern="1200" dirty="0">
                <a:solidFill>
                  <a:schemeClr val="tx1"/>
                </a:solidFill>
                <a:effectLst/>
                <a:latin typeface="+mn-lt"/>
                <a:ea typeface="+mn-ea"/>
                <a:cs typeface="+mn-cs"/>
              </a:rPr>
              <a:t>Due to it`s local cache Azure File Sync might seems more appropriate for scenarios where large files such as CAD drawings is used by end users.</a:t>
            </a:r>
            <a:endParaRPr lang="nb-NO" dirty="0"/>
          </a:p>
        </p:txBody>
      </p:sp>
    </p:spTree>
    <p:extLst>
      <p:ext uri="{BB962C8B-B14F-4D97-AF65-F5344CB8AC3E}">
        <p14:creationId xmlns:p14="http://schemas.microsoft.com/office/powerpoint/2010/main" val="322839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771777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F98BF-B56D-44E1-90C6-5592288D38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240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889637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2340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A4F93142-70F0-46BF-B7E3-89D525CE922C}" type="slidenum">
              <a:rPr lang="en-US" smtClean="0"/>
              <a:t>5</a:t>
            </a:fld>
            <a:endParaRPr lang="en-US"/>
          </a:p>
        </p:txBody>
      </p:sp>
      <p:sp>
        <p:nvSpPr>
          <p:cNvPr id="3" name="Notes Placeholder 2">
            <a:extLst>
              <a:ext uri="{FF2B5EF4-FFF2-40B4-BE49-F238E27FC236}">
                <a16:creationId xmlns:a16="http://schemas.microsoft.com/office/drawing/2014/main" id="{AEDE9F2D-F086-4D6D-8F7D-64DB0D1C55CA}"/>
              </a:ext>
            </a:extLst>
          </p:cNvPr>
          <p:cNvSpPr>
            <a:spLocks noGrp="1"/>
          </p:cNvSpPr>
          <p:nvPr>
            <p:ph type="body" idx="1"/>
          </p:nvPr>
        </p:nvSpPr>
        <p:spPr/>
        <p:txBody>
          <a:bodyPr/>
          <a:lstStyle/>
          <a:p>
            <a:r>
              <a:rPr lang="nb-NO" dirty="0"/>
              <a:t>What is the goal?</a:t>
            </a:r>
          </a:p>
          <a:p>
            <a:endParaRPr lang="nb-NO" dirty="0"/>
          </a:p>
          <a:p>
            <a:r>
              <a:rPr lang="en-US" sz="900" kern="1200" dirty="0">
                <a:solidFill>
                  <a:schemeClr val="tx1"/>
                </a:solidFill>
                <a:effectLst/>
                <a:latin typeface="Segoe UI Light" pitchFamily="34" charset="0"/>
                <a:ea typeface="+mn-ea"/>
                <a:cs typeface="+mn-cs"/>
              </a:rPr>
              <a:t>Even though it might seem so, the message to customers isn’t that the replacement for on-premises file servers is OneDrive and SharePoint Online.</a:t>
            </a:r>
          </a:p>
          <a:p>
            <a:r>
              <a:rPr lang="en-US" sz="900" kern="1200" dirty="0" err="1">
                <a:solidFill>
                  <a:schemeClr val="tx1"/>
                </a:solidFill>
                <a:effectLst/>
                <a:latin typeface="Segoe UI Light" pitchFamily="34" charset="0"/>
                <a:ea typeface="+mn-ea"/>
                <a:cs typeface="+mn-cs"/>
              </a:rPr>
              <a:t>Sharepoint</a:t>
            </a:r>
            <a:r>
              <a:rPr lang="en-US" sz="900" kern="1200" dirty="0">
                <a:solidFill>
                  <a:schemeClr val="tx1"/>
                </a:solidFill>
                <a:effectLst/>
                <a:latin typeface="Segoe UI Light" pitchFamily="34" charset="0"/>
                <a:ea typeface="+mn-ea"/>
                <a:cs typeface="+mn-cs"/>
              </a:rPr>
              <a:t> is very useful for Office document team share collaboration scenarios.</a:t>
            </a:r>
            <a:endParaRPr lang="nb-NO" dirty="0"/>
          </a:p>
          <a:p>
            <a:r>
              <a:rPr lang="nb-NO" dirty="0"/>
              <a:t>While the trend is to move user and shared data from traditional file servers to cloud services like Sharepoint Online, in most cases the file server won`t go away. It is used for many other purposes, such as centralized application data.</a:t>
            </a:r>
          </a:p>
          <a:p>
            <a:endParaRPr lang="nb-NO" dirty="0"/>
          </a:p>
          <a:p>
            <a:r>
              <a:rPr lang="nb-NO" dirty="0"/>
              <a:t>-Reduce footprint on an expensive SAN</a:t>
            </a:r>
          </a:p>
          <a:p>
            <a:r>
              <a:rPr lang="nb-NO" dirty="0"/>
              <a:t>-Reduce management overhead</a:t>
            </a:r>
          </a:p>
          <a:p>
            <a:r>
              <a:rPr lang="nb-NO" dirty="0"/>
              <a:t>-Expand capacity as data grows – including backup capacity</a:t>
            </a:r>
          </a:p>
          <a:p>
            <a:endParaRPr lang="nb-NO" dirty="0"/>
          </a:p>
          <a:p>
            <a:endParaRPr lang="en-US" dirty="0"/>
          </a:p>
        </p:txBody>
      </p:sp>
    </p:spTree>
    <p:extLst>
      <p:ext uri="{BB962C8B-B14F-4D97-AF65-F5344CB8AC3E}">
        <p14:creationId xmlns:p14="http://schemas.microsoft.com/office/powerpoint/2010/main" val="410042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38726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791277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8849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80360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Consolidating all of Windows Admin Center’s optional Azure services into a centralized hub, the Azure hybrid services tool lets you easily discover and leverage the value that Azure can bring to your on-premises or hybrid environment.</a:t>
            </a:r>
            <a:endParaRPr lang="nb-NO" dirty="0"/>
          </a:p>
          <a:p>
            <a:endParaRPr lang="nb-NO" dirty="0"/>
          </a:p>
          <a:p>
            <a:r>
              <a:rPr lang="nb-NO" dirty="0">
                <a:hlinkClick r:id="rId3"/>
              </a:rPr>
              <a:t>https://techcommunity.microsoft.com/t5/Windows-Admin-Center-Blog/Windows-Admin-Center-1904-GA-update-is-now-available/ba-p/443407</a:t>
            </a:r>
            <a:endParaRPr lang="nb-NO"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4/23/2019 12:16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58051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29.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092382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hite_WalkThroughBar">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0B245F-547D-416D-83EA-D4780E282DC1}"/>
              </a:ext>
            </a:extLst>
          </p:cNvPr>
          <p:cNvSpPr/>
          <p:nvPr userDrawn="1"/>
        </p:nvSpPr>
        <p:spPr>
          <a:xfrm>
            <a:off x="0" y="1"/>
            <a:ext cx="3366622" cy="6857999"/>
          </a:xfrm>
          <a:prstGeom prst="rect">
            <a:avLst/>
          </a:prstGeom>
          <a:solidFill>
            <a:srgbClr val="E6E6E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040">
              <a:solidFill>
                <a:prstClr val="white"/>
              </a:soli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6800BEB4-8F75-48C1-93CB-B2097E084002}"/>
              </a:ext>
            </a:extLst>
          </p:cNvPr>
          <p:cNvGrpSpPr/>
          <p:nvPr userDrawn="1"/>
        </p:nvGrpSpPr>
        <p:grpSpPr bwMode="ltGray">
          <a:xfrm flipH="1">
            <a:off x="33288" y="4787968"/>
            <a:ext cx="1370765" cy="2008203"/>
            <a:chOff x="8507413" y="1457714"/>
            <a:chExt cx="3680790" cy="5392441"/>
          </a:xfrm>
          <a:effectLst/>
        </p:grpSpPr>
        <p:sp>
          <p:nvSpPr>
            <p:cNvPr id="41" name="Freeform: Shape 40">
              <a:extLst>
                <a:ext uri="{FF2B5EF4-FFF2-40B4-BE49-F238E27FC236}">
                  <a16:creationId xmlns:a16="http://schemas.microsoft.com/office/drawing/2014/main" id="{A0E84FC3-19C7-4B62-AF6F-66E8E2C60D19}"/>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FEE38804-4DD3-470C-A73D-4BD84D484F1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09F7492C-7E6B-4ED7-9111-5A58B1BF8B2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73FA833F-7661-43AD-AA5C-744253A16BE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E3FBB7B8-4B40-4D3F-9195-E4132D23FE5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32433A3E-C6FF-42DB-B322-FC74A53EA41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7EB2966-B23E-420A-AEC4-2F2DAE6EDB26}"/>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6A38228C-CFFB-45C7-B1D1-40035DC41FF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E625E108-9801-480E-A8D2-27C93049FC9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55E01F27-29D2-4BF4-A32B-5BBAD247DDB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050A83A-EC25-414B-9850-9D4F60BA127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29FF58E6-CA98-4932-94F2-C48BE45D1A9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858BD969-997B-48C9-8C8B-4179B7D0A93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4289F19-5D54-4166-A9D2-D4A965E4D74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84397D3F-96EC-4EEE-9FA2-02C8B4AC497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85B6B415-A8FD-465D-8CB0-5CF1ED63732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7" name="Straight Connector 56">
              <a:extLst>
                <a:ext uri="{FF2B5EF4-FFF2-40B4-BE49-F238E27FC236}">
                  <a16:creationId xmlns:a16="http://schemas.microsoft.com/office/drawing/2014/main" id="{E16AD111-AF02-4BD0-9883-1E8E1A62020A}"/>
                </a:ext>
              </a:extLst>
            </p:cNvPr>
            <p:cNvCxnSpPr/>
            <p:nvPr/>
          </p:nvCxnSpPr>
          <p:spPr bwMode="ltGray">
            <a:xfrm>
              <a:off x="9981203" y="5098858"/>
              <a:ext cx="733213" cy="400531"/>
            </a:xfrm>
            <a:prstGeom prst="line">
              <a:avLst/>
            </a:pr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242555165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Gray_WhiteWalkThroughBar">
    <p:bg>
      <p:bgPr>
        <a:solidFill>
          <a:srgbClr val="E6E6E6"/>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0B245F-547D-416D-83EA-D4780E282DC1}"/>
              </a:ext>
            </a:extLst>
          </p:cNvPr>
          <p:cNvSpPr/>
          <p:nvPr userDrawn="1"/>
        </p:nvSpPr>
        <p:spPr>
          <a:xfrm>
            <a:off x="0" y="1"/>
            <a:ext cx="3366622" cy="6857999"/>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040">
              <a:solidFill>
                <a:prstClr val="white"/>
              </a:soli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6800BEB4-8F75-48C1-93CB-B2097E084002}"/>
              </a:ext>
            </a:extLst>
          </p:cNvPr>
          <p:cNvGrpSpPr/>
          <p:nvPr userDrawn="1"/>
        </p:nvGrpSpPr>
        <p:grpSpPr bwMode="ltGray">
          <a:xfrm flipH="1">
            <a:off x="33288" y="4787968"/>
            <a:ext cx="1370765" cy="2008203"/>
            <a:chOff x="8507413" y="1457714"/>
            <a:chExt cx="3680790" cy="5392441"/>
          </a:xfrm>
          <a:effectLst/>
        </p:grpSpPr>
        <p:sp>
          <p:nvSpPr>
            <p:cNvPr id="41" name="Freeform: Shape 40">
              <a:extLst>
                <a:ext uri="{FF2B5EF4-FFF2-40B4-BE49-F238E27FC236}">
                  <a16:creationId xmlns:a16="http://schemas.microsoft.com/office/drawing/2014/main" id="{A0E84FC3-19C7-4B62-AF6F-66E8E2C60D19}"/>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FEE38804-4DD3-470C-A73D-4BD84D484F1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09F7492C-7E6B-4ED7-9111-5A58B1BF8B2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73FA833F-7661-43AD-AA5C-744253A16BE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E3FBB7B8-4B40-4D3F-9195-E4132D23FE5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32433A3E-C6FF-42DB-B322-FC74A53EA41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7EB2966-B23E-420A-AEC4-2F2DAE6EDB26}"/>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6A38228C-CFFB-45C7-B1D1-40035DC41FF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E625E108-9801-480E-A8D2-27C93049FC9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55E01F27-29D2-4BF4-A32B-5BBAD247DDB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050A83A-EC25-414B-9850-9D4F60BA127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29FF58E6-CA98-4932-94F2-C48BE45D1A9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858BD969-997B-48C9-8C8B-4179B7D0A93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4289F19-5D54-4166-A9D2-D4A965E4D74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84397D3F-96EC-4EEE-9FA2-02C8B4AC497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85B6B415-A8FD-465D-8CB0-5CF1ED63732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7" name="Straight Connector 56">
              <a:extLst>
                <a:ext uri="{FF2B5EF4-FFF2-40B4-BE49-F238E27FC236}">
                  <a16:creationId xmlns:a16="http://schemas.microsoft.com/office/drawing/2014/main" id="{E16AD111-AF02-4BD0-9883-1E8E1A62020A}"/>
                </a:ext>
              </a:extLst>
            </p:cNvPr>
            <p:cNvCxnSpPr/>
            <p:nvPr/>
          </p:nvCxnSpPr>
          <p:spPr bwMode="ltGray">
            <a:xfrm>
              <a:off x="9981203" y="5098858"/>
              <a:ext cx="733213" cy="400531"/>
            </a:xfrm>
            <a:prstGeom prst="line">
              <a:avLst/>
            </a:pr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406977785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609600" y="2084918"/>
            <a:ext cx="10972800" cy="1612749"/>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042854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355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761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653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5750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5587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96468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70849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546628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4273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825491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836213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62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10331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54742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2862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213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47112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52748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4753444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Tree>
    <p:extLst>
      <p:ext uri="{BB962C8B-B14F-4D97-AF65-F5344CB8AC3E}">
        <p14:creationId xmlns:p14="http://schemas.microsoft.com/office/powerpoint/2010/main" val="108786964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4487623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02225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esentation Title_re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pic>
        <p:nvPicPr>
          <p:cNvPr id="37" name="MS logo gray - EMF" descr="Microsoft logo, gray text version">
            <a:extLst>
              <a:ext uri="{FF2B5EF4-FFF2-40B4-BE49-F238E27FC236}">
                <a16:creationId xmlns:a16="http://schemas.microsoft.com/office/drawing/2014/main" id="{7F52990A-6D88-4CB9-AE54-18A99CAF34B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8" name="Title 1">
            <a:extLst>
              <a:ext uri="{FF2B5EF4-FFF2-40B4-BE49-F238E27FC236}">
                <a16:creationId xmlns:a16="http://schemas.microsoft.com/office/drawing/2014/main" id="{CB85F82B-D3C5-4992-B979-BC83BB2B0867}"/>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39" name="Text Placeholder 4">
            <a:extLst>
              <a:ext uri="{FF2B5EF4-FFF2-40B4-BE49-F238E27FC236}">
                <a16:creationId xmlns:a16="http://schemas.microsoft.com/office/drawing/2014/main" id="{C14699AA-43D3-498A-A40D-64A02DFA533C}"/>
              </a:ext>
            </a:extLst>
          </p:cNvPr>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0" name="Text Placeholder 3">
            <a:extLst>
              <a:ext uri="{FF2B5EF4-FFF2-40B4-BE49-F238E27FC236}">
                <a16:creationId xmlns:a16="http://schemas.microsoft.com/office/drawing/2014/main" id="{670D37B3-CB13-4961-B9C6-F6459E306830}"/>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82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6550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71353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2AC839-6CF3-46AA-ACA6-E0B16352F649}"/>
              </a:ext>
            </a:extLst>
          </p:cNvPr>
          <p:cNvSpPr/>
          <p:nvPr userDrawn="1"/>
        </p:nvSpPr>
        <p:spPr bwMode="auto">
          <a:xfrm>
            <a:off x="3570514" y="2071914"/>
            <a:ext cx="1582058" cy="1357086"/>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239474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hite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92961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hite_WalkThroughBar">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0B245F-547D-416D-83EA-D4780E282DC1}"/>
              </a:ext>
            </a:extLst>
          </p:cNvPr>
          <p:cNvSpPr/>
          <p:nvPr userDrawn="1"/>
        </p:nvSpPr>
        <p:spPr>
          <a:xfrm>
            <a:off x="0" y="1"/>
            <a:ext cx="3366622" cy="6857999"/>
          </a:xfrm>
          <a:prstGeom prst="rect">
            <a:avLst/>
          </a:prstGeom>
          <a:solidFill>
            <a:srgbClr val="E6E6E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040">
              <a:solidFill>
                <a:prstClr val="white"/>
              </a:soli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6800BEB4-8F75-48C1-93CB-B2097E084002}"/>
              </a:ext>
            </a:extLst>
          </p:cNvPr>
          <p:cNvGrpSpPr/>
          <p:nvPr userDrawn="1"/>
        </p:nvGrpSpPr>
        <p:grpSpPr bwMode="ltGray">
          <a:xfrm flipH="1">
            <a:off x="33288" y="4787968"/>
            <a:ext cx="1370765" cy="2008203"/>
            <a:chOff x="8507413" y="1457714"/>
            <a:chExt cx="3680790" cy="5392441"/>
          </a:xfrm>
          <a:effectLst/>
        </p:grpSpPr>
        <p:sp>
          <p:nvSpPr>
            <p:cNvPr id="41" name="Freeform: Shape 40">
              <a:extLst>
                <a:ext uri="{FF2B5EF4-FFF2-40B4-BE49-F238E27FC236}">
                  <a16:creationId xmlns:a16="http://schemas.microsoft.com/office/drawing/2014/main" id="{A0E84FC3-19C7-4B62-AF6F-66E8E2C60D19}"/>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FEE38804-4DD3-470C-A73D-4BD84D484F1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09F7492C-7E6B-4ED7-9111-5A58B1BF8B2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73FA833F-7661-43AD-AA5C-744253A16BE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E3FBB7B8-4B40-4D3F-9195-E4132D23FE5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32433A3E-C6FF-42DB-B322-FC74A53EA41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7EB2966-B23E-420A-AEC4-2F2DAE6EDB26}"/>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6A38228C-CFFB-45C7-B1D1-40035DC41FF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E625E108-9801-480E-A8D2-27C93049FC9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55E01F27-29D2-4BF4-A32B-5BBAD247DDB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050A83A-EC25-414B-9850-9D4F60BA127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29FF58E6-CA98-4932-94F2-C48BE45D1A9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858BD969-997B-48C9-8C8B-4179B7D0A93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4289F19-5D54-4166-A9D2-D4A965E4D74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84397D3F-96EC-4EEE-9FA2-02C8B4AC497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85B6B415-A8FD-465D-8CB0-5CF1ED63732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7" name="Straight Connector 56">
              <a:extLst>
                <a:ext uri="{FF2B5EF4-FFF2-40B4-BE49-F238E27FC236}">
                  <a16:creationId xmlns:a16="http://schemas.microsoft.com/office/drawing/2014/main" id="{E16AD111-AF02-4BD0-9883-1E8E1A62020A}"/>
                </a:ext>
              </a:extLst>
            </p:cNvPr>
            <p:cNvCxnSpPr/>
            <p:nvPr/>
          </p:nvCxnSpPr>
          <p:spPr bwMode="ltGray">
            <a:xfrm>
              <a:off x="9981203" y="5098858"/>
              <a:ext cx="733213" cy="400531"/>
            </a:xfrm>
            <a:prstGeom prst="line">
              <a:avLst/>
            </a:pr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343262492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Gray_WhiteWalkThroughBar">
    <p:bg>
      <p:bgPr>
        <a:solidFill>
          <a:srgbClr val="E6E6E6"/>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0B245F-547D-416D-83EA-D4780E282DC1}"/>
              </a:ext>
            </a:extLst>
          </p:cNvPr>
          <p:cNvSpPr/>
          <p:nvPr userDrawn="1"/>
        </p:nvSpPr>
        <p:spPr>
          <a:xfrm>
            <a:off x="0" y="1"/>
            <a:ext cx="3366622" cy="6857999"/>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040">
              <a:solidFill>
                <a:prstClr val="white"/>
              </a:soli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6800BEB4-8F75-48C1-93CB-B2097E084002}"/>
              </a:ext>
            </a:extLst>
          </p:cNvPr>
          <p:cNvGrpSpPr/>
          <p:nvPr userDrawn="1"/>
        </p:nvGrpSpPr>
        <p:grpSpPr bwMode="ltGray">
          <a:xfrm flipH="1">
            <a:off x="33288" y="4787968"/>
            <a:ext cx="1370765" cy="2008203"/>
            <a:chOff x="8507413" y="1457714"/>
            <a:chExt cx="3680790" cy="5392441"/>
          </a:xfrm>
          <a:effectLst/>
        </p:grpSpPr>
        <p:sp>
          <p:nvSpPr>
            <p:cNvPr id="41" name="Freeform: Shape 40">
              <a:extLst>
                <a:ext uri="{FF2B5EF4-FFF2-40B4-BE49-F238E27FC236}">
                  <a16:creationId xmlns:a16="http://schemas.microsoft.com/office/drawing/2014/main" id="{A0E84FC3-19C7-4B62-AF6F-66E8E2C60D19}"/>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FEE38804-4DD3-470C-A73D-4BD84D484F1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09F7492C-7E6B-4ED7-9111-5A58B1BF8B2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73FA833F-7661-43AD-AA5C-744253A16BE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E3FBB7B8-4B40-4D3F-9195-E4132D23FE5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32433A3E-C6FF-42DB-B322-FC74A53EA41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7EB2966-B23E-420A-AEC4-2F2DAE6EDB26}"/>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6A38228C-CFFB-45C7-B1D1-40035DC41FF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E625E108-9801-480E-A8D2-27C93049FC9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55E01F27-29D2-4BF4-A32B-5BBAD247DDB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B050A83A-EC25-414B-9850-9D4F60BA127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29FF58E6-CA98-4932-94F2-C48BE45D1A9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858BD969-997B-48C9-8C8B-4179B7D0A93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24289F19-5D54-4166-A9D2-D4A965E4D74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84397D3F-96EC-4EEE-9FA2-02C8B4AC497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85B6B415-A8FD-465D-8CB0-5CF1ED63732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7" name="Straight Connector 56">
              <a:extLst>
                <a:ext uri="{FF2B5EF4-FFF2-40B4-BE49-F238E27FC236}">
                  <a16:creationId xmlns:a16="http://schemas.microsoft.com/office/drawing/2014/main" id="{E16AD111-AF02-4BD0-9883-1E8E1A62020A}"/>
                </a:ext>
              </a:extLst>
            </p:cNvPr>
            <p:cNvCxnSpPr/>
            <p:nvPr/>
          </p:nvCxnSpPr>
          <p:spPr bwMode="ltGray">
            <a:xfrm>
              <a:off x="9981203" y="5098858"/>
              <a:ext cx="733213" cy="400531"/>
            </a:xfrm>
            <a:prstGeom prst="line">
              <a:avLst/>
            </a:pr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390800678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72741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6338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212720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Gray-SideB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80F458-0B74-45D8-BAF0-1B6FC98314F6}"/>
              </a:ext>
            </a:extLst>
          </p:cNvPr>
          <p:cNvSpPr/>
          <p:nvPr userDrawn="1"/>
        </p:nvSpPr>
        <p:spPr>
          <a:xfrm>
            <a:off x="882" y="1"/>
            <a:ext cx="3366622" cy="68579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040">
              <a:solidFill>
                <a:prstClr val="white"/>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808856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Gray">
    <p:bg>
      <p:bgPr>
        <a:solidFill>
          <a:srgbClr val="26262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44777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B1B0A9-330C-41E4-A268-F951B31A0B58}"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24428706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1.emf"/><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theme" Target="../theme/theme3.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13" r:id="rId36"/>
    <p:sldLayoutId id="2147484714" r:id="rId37"/>
    <p:sldLayoutId id="2147484715" r:id="rId38"/>
    <p:sldLayoutId id="214748471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8448974"/>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6.xml"/><Relationship Id="rId5" Type="http://schemas.openxmlformats.org/officeDocument/2006/relationships/image" Target="../media/image54.png"/><Relationship Id="rId4" Type="http://schemas.openxmlformats.org/officeDocument/2006/relationships/image" Target="../media/image53.sv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6.png"/><Relationship Id="rId1" Type="http://schemas.openxmlformats.org/officeDocument/2006/relationships/slideLayout" Target="../slideLayouts/slideLayout37.xml"/><Relationship Id="rId5" Type="http://schemas.openxmlformats.org/officeDocument/2006/relationships/image" Target="../media/image42.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37.xml"/><Relationship Id="rId6" Type="http://schemas.openxmlformats.org/officeDocument/2006/relationships/image" Target="../media/image57.png"/><Relationship Id="rId5" Type="http://schemas.microsoft.com/office/2007/relationships/hdphoto" Target="../media/hdphoto6.wdp"/><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hdphoto" Target="../media/hdphoto4.wdp"/><Relationship Id="rId3"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39.png"/><Relationship Id="rId17" Type="http://schemas.microsoft.com/office/2007/relationships/hdphoto" Target="../media/hdphoto7.wdp"/><Relationship Id="rId2" Type="http://schemas.openxmlformats.org/officeDocument/2006/relationships/image" Target="../media/image36.png"/><Relationship Id="rId16" Type="http://schemas.openxmlformats.org/officeDocument/2006/relationships/image" Target="../media/image59.png"/><Relationship Id="rId1" Type="http://schemas.openxmlformats.org/officeDocument/2006/relationships/slideLayout" Target="../slideLayouts/slideLayout37.xml"/><Relationship Id="rId6" Type="http://schemas.openxmlformats.org/officeDocument/2006/relationships/image" Target="../media/image57.png"/><Relationship Id="rId11" Type="http://schemas.microsoft.com/office/2007/relationships/hdphoto" Target="../media/hdphoto3.wdp"/><Relationship Id="rId5" Type="http://schemas.microsoft.com/office/2007/relationships/hdphoto" Target="../media/hdphoto6.wdp"/><Relationship Id="rId15" Type="http://schemas.openxmlformats.org/officeDocument/2006/relationships/image" Target="../media/image41.png"/><Relationship Id="rId10" Type="http://schemas.openxmlformats.org/officeDocument/2006/relationships/image" Target="../media/image38.png"/><Relationship Id="rId4" Type="http://schemas.openxmlformats.org/officeDocument/2006/relationships/image" Target="../media/image58.png"/><Relationship Id="rId9" Type="http://schemas.microsoft.com/office/2007/relationships/hdphoto" Target="../media/hdphoto2.wdp"/><Relationship Id="rId1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9.png"/><Relationship Id="rId18" Type="http://schemas.openxmlformats.org/officeDocument/2006/relationships/image" Target="../media/image61.png"/><Relationship Id="rId3" Type="http://schemas.openxmlformats.org/officeDocument/2006/relationships/image" Target="../media/image36.png"/><Relationship Id="rId7" Type="http://schemas.openxmlformats.org/officeDocument/2006/relationships/image" Target="../media/image57.png"/><Relationship Id="rId12" Type="http://schemas.microsoft.com/office/2007/relationships/hdphoto" Target="../media/hdphoto3.wdp"/><Relationship Id="rId17" Type="http://schemas.openxmlformats.org/officeDocument/2006/relationships/image" Target="../media/image60.png"/><Relationship Id="rId2" Type="http://schemas.openxmlformats.org/officeDocument/2006/relationships/notesSlide" Target="../notesSlides/notesSlide13.xml"/><Relationship Id="rId16" Type="http://schemas.openxmlformats.org/officeDocument/2006/relationships/image" Target="../media/image41.png"/><Relationship Id="rId1" Type="http://schemas.openxmlformats.org/officeDocument/2006/relationships/slideLayout" Target="../slideLayouts/slideLayout37.xml"/><Relationship Id="rId6" Type="http://schemas.microsoft.com/office/2007/relationships/hdphoto" Target="../media/hdphoto6.wdp"/><Relationship Id="rId11" Type="http://schemas.openxmlformats.org/officeDocument/2006/relationships/image" Target="../media/image38.png"/><Relationship Id="rId5" Type="http://schemas.openxmlformats.org/officeDocument/2006/relationships/image" Target="../media/image58.png"/><Relationship Id="rId15" Type="http://schemas.openxmlformats.org/officeDocument/2006/relationships/image" Target="../media/image40.png"/><Relationship Id="rId10" Type="http://schemas.microsoft.com/office/2007/relationships/hdphoto" Target="../media/hdphoto2.wdp"/><Relationship Id="rId19" Type="http://schemas.microsoft.com/office/2007/relationships/hdphoto" Target="../media/hdphoto5.wdp"/><Relationship Id="rId4" Type="http://schemas.openxmlformats.org/officeDocument/2006/relationships/image" Target="../media/image56.png"/><Relationship Id="rId9" Type="http://schemas.openxmlformats.org/officeDocument/2006/relationships/image" Target="../media/image37.png"/><Relationship Id="rId1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74.png"/><Relationship Id="rId12" Type="http://schemas.openxmlformats.org/officeDocument/2006/relationships/image" Target="../media/image69.svg"/><Relationship Id="rId2" Type="http://schemas.openxmlformats.org/officeDocument/2006/relationships/notesSlide" Target="../notesSlides/notesSlide15.xml"/><Relationship Id="rId1" Type="http://schemas.openxmlformats.org/officeDocument/2006/relationships/slideLayout" Target="../slideLayouts/slideLayout38.xml"/><Relationship Id="rId6" Type="http://schemas.openxmlformats.org/officeDocument/2006/relationships/image" Target="../media/image73.svg"/><Relationship Id="rId11" Type="http://schemas.openxmlformats.org/officeDocument/2006/relationships/image" Target="../media/image68.png"/><Relationship Id="rId5" Type="http://schemas.openxmlformats.org/officeDocument/2006/relationships/image" Target="../media/image72.png"/><Relationship Id="rId10" Type="http://schemas.openxmlformats.org/officeDocument/2006/relationships/image" Target="../media/image67.svg"/><Relationship Id="rId4" Type="http://schemas.openxmlformats.org/officeDocument/2006/relationships/image" Target="../media/image65.svg"/><Relationship Id="rId9" Type="http://schemas.openxmlformats.org/officeDocument/2006/relationships/image" Target="../media/image66.png"/><Relationship Id="rId14" Type="http://schemas.openxmlformats.org/officeDocument/2006/relationships/image" Target="../media/image71.svg"/></Relationships>
</file>

<file path=ppt/slides/_rels/slide22.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81.svg"/><Relationship Id="rId4" Type="http://schemas.openxmlformats.org/officeDocument/2006/relationships/image" Target="../media/image77.svg"/><Relationship Id="rId9" Type="http://schemas.openxmlformats.org/officeDocument/2006/relationships/image" Target="../media/image80.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6.png"/><Relationship Id="rId7" Type="http://schemas.openxmlformats.org/officeDocument/2006/relationships/image" Target="../media/image69.sv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68.png"/><Relationship Id="rId11" Type="http://schemas.openxmlformats.org/officeDocument/2006/relationships/image" Target="../media/image83.svg"/><Relationship Id="rId5" Type="http://schemas.openxmlformats.org/officeDocument/2006/relationships/image" Target="../media/image67.svg"/><Relationship Id="rId10" Type="http://schemas.openxmlformats.org/officeDocument/2006/relationships/image" Target="../media/image82.png"/><Relationship Id="rId4" Type="http://schemas.openxmlformats.org/officeDocument/2006/relationships/image" Target="../media/image66.png"/><Relationship Id="rId9" Type="http://schemas.openxmlformats.org/officeDocument/2006/relationships/image" Target="../media/image71.sv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3" Type="http://schemas.openxmlformats.org/officeDocument/2006/relationships/image" Target="../media/image36.png"/><Relationship Id="rId7" Type="http://schemas.openxmlformats.org/officeDocument/2006/relationships/image" Target="../media/image69.svg"/><Relationship Id="rId12"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68.png"/><Relationship Id="rId11" Type="http://schemas.openxmlformats.org/officeDocument/2006/relationships/image" Target="../media/image87.svg"/><Relationship Id="rId5" Type="http://schemas.openxmlformats.org/officeDocument/2006/relationships/image" Target="../media/image67.svg"/><Relationship Id="rId10" Type="http://schemas.openxmlformats.org/officeDocument/2006/relationships/image" Target="../media/image86.png"/><Relationship Id="rId4" Type="http://schemas.openxmlformats.org/officeDocument/2006/relationships/image" Target="../media/image66.png"/><Relationship Id="rId9" Type="http://schemas.openxmlformats.org/officeDocument/2006/relationships/image" Target="../media/image85.sv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storage/files/storage-sync-files-monitoring" TargetMode="External"/><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hyperlink" Target="https://portal.azure.com/?Microsoft_Azure_Kailani_ShowCustomerReports=true" TargetMode="External"/><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39.xml"/><Relationship Id="rId5" Type="http://schemas.openxmlformats.org/officeDocument/2006/relationships/image" Target="../media/image93.png"/><Relationship Id="rId4" Type="http://schemas.openxmlformats.org/officeDocument/2006/relationships/image" Target="../media/image92.png"/></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backup/backup-introduction-to-azure-backup" TargetMode="External"/><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94.png"/><Relationship Id="rId5" Type="http://schemas.openxmlformats.org/officeDocument/2006/relationships/hyperlink" Target="https://azure.microsoft.com/en-us/blog/introducing-backup-for-azure-file-shares/" TargetMode="External"/><Relationship Id="rId4" Type="http://schemas.openxmlformats.org/officeDocument/2006/relationships/hyperlink" Target="https://docs.microsoft.com/en-us/azure/backup/backup-azure-fil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azure.microsoft.com/nb-no/blog/azure-backup-now-supports-powershell-and-acls-for-azure-files/" TargetMode="Externa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hyperlink" Target="http://www.powershell.no/hyper-v,/powershell/dsc/2017/07/19/lability.html" TargetMode="External"/><Relationship Id="rId2" Type="http://schemas.openxmlformats.org/officeDocument/2006/relationships/notesSlide" Target="../notesSlides/notesSlide27.xml"/><Relationship Id="rId1" Type="http://schemas.openxmlformats.org/officeDocument/2006/relationships/slideLayout" Target="../slideLayouts/slideLayout36.xml"/><Relationship Id="rId5" Type="http://schemas.openxmlformats.org/officeDocument/2006/relationships/image" Target="../media/image97.png"/><Relationship Id="rId4" Type="http://schemas.openxmlformats.org/officeDocument/2006/relationships/hyperlink" Target="https://github.com/janegilring/Presentations/2019%20Microsoft%20Ignite%20-%20The%20Tour%20-%20Stockholm/Jan%20Egil%20Ring%20-%20Cloudify%20your%20Windows%20File%20Serve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hyperlink" Target="https://aws.amazon.com/fsx/windows" TargetMode="External"/><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114.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113.png"/><Relationship Id="rId2" Type="http://schemas.openxmlformats.org/officeDocument/2006/relationships/notesSlide" Target="../notesSlides/notesSlide30.xml"/><Relationship Id="rId16" Type="http://schemas.openxmlformats.org/officeDocument/2006/relationships/image" Target="../media/image112.svg"/><Relationship Id="rId20" Type="http://schemas.openxmlformats.org/officeDocument/2006/relationships/image" Target="../media/image116.svg"/><Relationship Id="rId1" Type="http://schemas.openxmlformats.org/officeDocument/2006/relationships/slideLayout" Target="../slideLayouts/slideLayout99.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svg"/><Relationship Id="rId19" Type="http://schemas.openxmlformats.org/officeDocument/2006/relationships/image" Target="../media/image115.png"/><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110.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storage/files/storage-files-planning" TargetMode="External"/><Relationship Id="rId7" Type="http://schemas.openxmlformats.org/officeDocument/2006/relationships/hyperlink" Target="https://github.com/janegilring/PSCommunity/tree/master/Lability" TargetMode="External"/><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hyperlink" Target="http://www.powershell.no/hyper-v,/powershell/dsc/2017/07/19/lability.html" TargetMode="External"/><Relationship Id="rId5" Type="http://schemas.openxmlformats.org/officeDocument/2006/relationships/hyperlink" Target="https://docs.microsoft.com/en-us/azure/storage/files/storage-sync-files-deployment-guide" TargetMode="External"/><Relationship Id="rId4" Type="http://schemas.openxmlformats.org/officeDocument/2006/relationships/hyperlink" Target="https://docs.microsoft.com/en-us/azure/storage/files/storage-sync-files-planni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18" Type="http://schemas.microsoft.com/office/2007/relationships/hdphoto" Target="../media/hdphoto5.wdp"/><Relationship Id="rId3" Type="http://schemas.openxmlformats.org/officeDocument/2006/relationships/image" Target="../media/image36.png"/><Relationship Id="rId7" Type="http://schemas.microsoft.com/office/2007/relationships/hdphoto" Target="../media/hdphoto3.wdp"/><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46.svg"/><Relationship Id="rId1" Type="http://schemas.openxmlformats.org/officeDocument/2006/relationships/slideLayout" Target="../slideLayouts/slideLayout20.xml"/><Relationship Id="rId6" Type="http://schemas.openxmlformats.org/officeDocument/2006/relationships/image" Target="../media/image38.png"/><Relationship Id="rId11" Type="http://schemas.openxmlformats.org/officeDocument/2006/relationships/image" Target="../media/image41.png"/><Relationship Id="rId5" Type="http://schemas.microsoft.com/office/2007/relationships/hdphoto" Target="../media/hdphoto2.wdp"/><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8.png"/><Relationship Id="rId4" Type="http://schemas.openxmlformats.org/officeDocument/2006/relationships/image" Target="../media/image37.png"/><Relationship Id="rId9" Type="http://schemas.microsoft.com/office/2007/relationships/hdphoto" Target="../media/hdphoto4.wdp"/><Relationship Id="rId14" Type="http://schemas.openxmlformats.org/officeDocument/2006/relationships/image" Target="../media/image4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2822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1878-E089-4AA6-903F-28155517A182}"/>
              </a:ext>
            </a:extLst>
          </p:cNvPr>
          <p:cNvSpPr>
            <a:spLocks noGrp="1"/>
          </p:cNvSpPr>
          <p:nvPr>
            <p:ph type="title"/>
          </p:nvPr>
        </p:nvSpPr>
        <p:spPr>
          <a:xfrm>
            <a:off x="584200" y="417229"/>
            <a:ext cx="11018520" cy="553998"/>
          </a:xfrm>
        </p:spPr>
        <p:txBody>
          <a:bodyPr/>
          <a:lstStyle/>
          <a:p>
            <a:r>
              <a:rPr lang="nb-NO" dirty="0"/>
              <a:t>Windows Admin Center integration</a:t>
            </a:r>
          </a:p>
        </p:txBody>
      </p:sp>
      <p:sp>
        <p:nvSpPr>
          <p:cNvPr id="3" name="Text Placeholder 2">
            <a:extLst>
              <a:ext uri="{FF2B5EF4-FFF2-40B4-BE49-F238E27FC236}">
                <a16:creationId xmlns:a16="http://schemas.microsoft.com/office/drawing/2014/main" id="{2F171065-D9D2-4E7A-8EE1-6CAA733F5E98}"/>
              </a:ext>
            </a:extLst>
          </p:cNvPr>
          <p:cNvSpPr>
            <a:spLocks noGrp="1"/>
          </p:cNvSpPr>
          <p:nvPr>
            <p:ph type="body" sz="quarter" idx="10"/>
          </p:nvPr>
        </p:nvSpPr>
        <p:spPr>
          <a:xfrm>
            <a:off x="584200" y="1425129"/>
            <a:ext cx="11018520" cy="800219"/>
          </a:xfrm>
        </p:spPr>
        <p:txBody>
          <a:bodyPr/>
          <a:lstStyle/>
          <a:p>
            <a:r>
              <a:rPr lang="nb-NO" dirty="0"/>
              <a:t>Windows Admin Center 1904</a:t>
            </a:r>
          </a:p>
          <a:p>
            <a:pPr lvl="1"/>
            <a:r>
              <a:rPr lang="nb-NO" dirty="0"/>
              <a:t>Adds support for Azure File Sync and several other Azure hybrid services</a:t>
            </a:r>
          </a:p>
        </p:txBody>
      </p:sp>
      <p:pic>
        <p:nvPicPr>
          <p:cNvPr id="4" name="Picture 3">
            <a:extLst>
              <a:ext uri="{FF2B5EF4-FFF2-40B4-BE49-F238E27FC236}">
                <a16:creationId xmlns:a16="http://schemas.microsoft.com/office/drawing/2014/main" id="{DD46399B-29A7-4A43-94AF-D498F4DB28F2}"/>
              </a:ext>
            </a:extLst>
          </p:cNvPr>
          <p:cNvPicPr>
            <a:picLocks noChangeAspect="1"/>
          </p:cNvPicPr>
          <p:nvPr/>
        </p:nvPicPr>
        <p:blipFill>
          <a:blip r:embed="rId3"/>
          <a:stretch>
            <a:fillRect/>
          </a:stretch>
        </p:blipFill>
        <p:spPr>
          <a:xfrm>
            <a:off x="1209415" y="2855878"/>
            <a:ext cx="8096632" cy="3603988"/>
          </a:xfrm>
          <a:prstGeom prst="rect">
            <a:avLst/>
          </a:prstGeom>
        </p:spPr>
      </p:pic>
    </p:spTree>
    <p:extLst>
      <p:ext uri="{BB962C8B-B14F-4D97-AF65-F5344CB8AC3E}">
        <p14:creationId xmlns:p14="http://schemas.microsoft.com/office/powerpoint/2010/main" val="19226155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E613-EE57-4AFD-A09B-7A10693F4F82}"/>
              </a:ext>
            </a:extLst>
          </p:cNvPr>
          <p:cNvSpPr>
            <a:spLocks noGrp="1"/>
          </p:cNvSpPr>
          <p:nvPr>
            <p:ph type="title"/>
          </p:nvPr>
        </p:nvSpPr>
        <p:spPr/>
        <p:txBody>
          <a:bodyPr/>
          <a:lstStyle/>
          <a:p>
            <a:r>
              <a:rPr lang="nb-NO" dirty="0"/>
              <a:t>Azure File Sync Agent Version 6</a:t>
            </a:r>
          </a:p>
        </p:txBody>
      </p:sp>
      <p:sp>
        <p:nvSpPr>
          <p:cNvPr id="3" name="Text Placeholder 2">
            <a:extLst>
              <a:ext uri="{FF2B5EF4-FFF2-40B4-BE49-F238E27FC236}">
                <a16:creationId xmlns:a16="http://schemas.microsoft.com/office/drawing/2014/main" id="{98BF5F96-FEB6-48EA-BC52-BE355086A285}"/>
              </a:ext>
            </a:extLst>
          </p:cNvPr>
          <p:cNvSpPr>
            <a:spLocks noGrp="1"/>
          </p:cNvSpPr>
          <p:nvPr>
            <p:ph type="body" sz="quarter" idx="10"/>
          </p:nvPr>
        </p:nvSpPr>
        <p:spPr>
          <a:xfrm>
            <a:off x="584200" y="1435497"/>
            <a:ext cx="11018520" cy="430887"/>
          </a:xfrm>
        </p:spPr>
        <p:txBody>
          <a:bodyPr/>
          <a:lstStyle/>
          <a:p>
            <a:r>
              <a:rPr lang="nb-NO" dirty="0"/>
              <a:t>Released April 22, 2019 (KB4489736)</a:t>
            </a:r>
          </a:p>
        </p:txBody>
      </p:sp>
      <p:pic>
        <p:nvPicPr>
          <p:cNvPr id="4" name="Picture 3">
            <a:extLst>
              <a:ext uri="{FF2B5EF4-FFF2-40B4-BE49-F238E27FC236}">
                <a16:creationId xmlns:a16="http://schemas.microsoft.com/office/drawing/2014/main" id="{5B67BF40-5761-454B-900B-501FA525954A}"/>
              </a:ext>
            </a:extLst>
          </p:cNvPr>
          <p:cNvPicPr>
            <a:picLocks noChangeAspect="1"/>
          </p:cNvPicPr>
          <p:nvPr/>
        </p:nvPicPr>
        <p:blipFill>
          <a:blip r:embed="rId2"/>
          <a:stretch>
            <a:fillRect/>
          </a:stretch>
        </p:blipFill>
        <p:spPr>
          <a:xfrm>
            <a:off x="8610054" y="211899"/>
            <a:ext cx="3176833" cy="2447195"/>
          </a:xfrm>
          <a:prstGeom prst="rect">
            <a:avLst/>
          </a:prstGeom>
        </p:spPr>
      </p:pic>
      <p:pic>
        <p:nvPicPr>
          <p:cNvPr id="5" name="Picture 4">
            <a:extLst>
              <a:ext uri="{FF2B5EF4-FFF2-40B4-BE49-F238E27FC236}">
                <a16:creationId xmlns:a16="http://schemas.microsoft.com/office/drawing/2014/main" id="{810EC5A1-2EAF-4D82-BE19-225931BA13A2}"/>
              </a:ext>
            </a:extLst>
          </p:cNvPr>
          <p:cNvPicPr>
            <a:picLocks noChangeAspect="1"/>
          </p:cNvPicPr>
          <p:nvPr/>
        </p:nvPicPr>
        <p:blipFill>
          <a:blip r:embed="rId3"/>
          <a:stretch>
            <a:fillRect/>
          </a:stretch>
        </p:blipFill>
        <p:spPr>
          <a:xfrm>
            <a:off x="711521" y="2062646"/>
            <a:ext cx="7367608" cy="4490069"/>
          </a:xfrm>
          <a:prstGeom prst="rect">
            <a:avLst/>
          </a:prstGeom>
        </p:spPr>
      </p:pic>
    </p:spTree>
    <p:extLst>
      <p:ext uri="{BB962C8B-B14F-4D97-AF65-F5344CB8AC3E}">
        <p14:creationId xmlns:p14="http://schemas.microsoft.com/office/powerpoint/2010/main" val="35178627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5233978" y="2289803"/>
            <a:ext cx="11644875" cy="553998"/>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3599723" y="3909054"/>
            <a:ext cx="9889099" cy="947952"/>
          </a:xfrm>
        </p:spPr>
        <p:txBody>
          <a:bodyPr/>
          <a:lstStyle/>
          <a:p>
            <a:r>
              <a:rPr lang="en-US" dirty="0"/>
              <a:t>Install and configure Azure File Sync</a:t>
            </a:r>
          </a:p>
          <a:p>
            <a:endParaRPr lang="nb-NO" dirty="0"/>
          </a:p>
        </p:txBody>
      </p:sp>
    </p:spTree>
    <p:extLst>
      <p:ext uri="{BB962C8B-B14F-4D97-AF65-F5344CB8AC3E}">
        <p14:creationId xmlns:p14="http://schemas.microsoft.com/office/powerpoint/2010/main" val="30415678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tangle 217">
            <a:extLst>
              <a:ext uri="{FF2B5EF4-FFF2-40B4-BE49-F238E27FC236}">
                <a16:creationId xmlns:a16="http://schemas.microsoft.com/office/drawing/2014/main" id="{628FE377-3150-45A6-B11E-9FB35CE0AD81}"/>
              </a:ext>
            </a:extLst>
          </p:cNvPr>
          <p:cNvSpPr/>
          <p:nvPr/>
        </p:nvSpPr>
        <p:spPr bwMode="auto">
          <a:xfrm>
            <a:off x="0" y="5105597"/>
            <a:ext cx="12436475" cy="1803523"/>
          </a:xfrm>
          <a:prstGeom prst="rect">
            <a:avLst/>
          </a:prstGeom>
          <a:solidFill>
            <a:schemeClr val="accent4"/>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chemeClr val="accent4"/>
              </a:solidFill>
              <a:ea typeface="Segoe UI" pitchFamily="34" charset="0"/>
              <a:cs typeface="Segoe UI" pitchFamily="34" charset="0"/>
            </a:endParaRPr>
          </a:p>
        </p:txBody>
      </p:sp>
      <p:grpSp>
        <p:nvGrpSpPr>
          <p:cNvPr id="219" name="Group 218">
            <a:extLst>
              <a:ext uri="{FF2B5EF4-FFF2-40B4-BE49-F238E27FC236}">
                <a16:creationId xmlns:a16="http://schemas.microsoft.com/office/drawing/2014/main" id="{773178CE-4F02-40E9-B708-ABE92EBEE3E3}"/>
              </a:ext>
            </a:extLst>
          </p:cNvPr>
          <p:cNvGrpSpPr/>
          <p:nvPr/>
        </p:nvGrpSpPr>
        <p:grpSpPr>
          <a:xfrm>
            <a:off x="425586" y="5080202"/>
            <a:ext cx="11526374" cy="276999"/>
            <a:chOff x="425586" y="5080202"/>
            <a:chExt cx="11526374" cy="276999"/>
          </a:xfrm>
        </p:grpSpPr>
        <p:cxnSp>
          <p:nvCxnSpPr>
            <p:cNvPr id="220" name="Straight Connector 219">
              <a:extLst>
                <a:ext uri="{FF2B5EF4-FFF2-40B4-BE49-F238E27FC236}">
                  <a16:creationId xmlns:a16="http://schemas.microsoft.com/office/drawing/2014/main" id="{9712E501-895E-47F7-832D-191DA336B6E6}"/>
                </a:ext>
              </a:extLst>
            </p:cNvPr>
            <p:cNvCxnSpPr>
              <a:cxnSpLocks/>
            </p:cNvCxnSpPr>
            <p:nvPr/>
          </p:nvCxnSpPr>
          <p:spPr>
            <a:xfrm>
              <a:off x="425586" y="5191002"/>
              <a:ext cx="503572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2809D0C2-D093-4AB3-B32D-224037ED0625}"/>
                </a:ext>
              </a:extLst>
            </p:cNvPr>
            <p:cNvSpPr txBox="1"/>
            <p:nvPr/>
          </p:nvSpPr>
          <p:spPr>
            <a:xfrm>
              <a:off x="5391745" y="5080202"/>
              <a:ext cx="1602798" cy="27699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spAutoFit/>
            </a:bodyPr>
            <a:lstStyle/>
            <a:p>
              <a:pPr algn="ctr">
                <a:lnSpc>
                  <a:spcPct val="90000"/>
                </a:lnSpc>
                <a:spcAft>
                  <a:spcPts val="600"/>
                </a:spcAft>
              </a:pPr>
              <a:r>
                <a:rPr lang="en-US" sz="2000" b="1" dirty="0">
                  <a:latin typeface="Segoe UI Light" panose="020B0502040204020203" pitchFamily="34" charset="0"/>
                  <a:cs typeface="Segoe UI Light" panose="020B0502040204020203" pitchFamily="34" charset="0"/>
                </a:rPr>
                <a:t>In a nutshell</a:t>
              </a:r>
            </a:p>
          </p:txBody>
        </p:sp>
        <p:cxnSp>
          <p:nvCxnSpPr>
            <p:cNvPr id="222" name="Straight Connector 221">
              <a:extLst>
                <a:ext uri="{FF2B5EF4-FFF2-40B4-BE49-F238E27FC236}">
                  <a16:creationId xmlns:a16="http://schemas.microsoft.com/office/drawing/2014/main" id="{3A0ED9D4-569C-4727-B7B4-6217F2B9B16C}"/>
                </a:ext>
              </a:extLst>
            </p:cNvPr>
            <p:cNvCxnSpPr>
              <a:cxnSpLocks/>
              <a:stCxn id="221" idx="3"/>
            </p:cNvCxnSpPr>
            <p:nvPr/>
          </p:nvCxnSpPr>
          <p:spPr>
            <a:xfrm flipV="1">
              <a:off x="6994543" y="5191002"/>
              <a:ext cx="4957417" cy="277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F57C62-2B70-47AA-A8E9-953F5AED9E7D}"/>
              </a:ext>
            </a:extLst>
          </p:cNvPr>
          <p:cNvSpPr>
            <a:spLocks noGrp="1"/>
          </p:cNvSpPr>
          <p:nvPr>
            <p:ph type="title"/>
          </p:nvPr>
        </p:nvSpPr>
        <p:spPr>
          <a:xfrm>
            <a:off x="426424" y="222583"/>
            <a:ext cx="11336039" cy="758022"/>
          </a:xfrm>
        </p:spPr>
        <p:txBody>
          <a:bodyPr/>
          <a:lstStyle/>
          <a:p>
            <a:r>
              <a:rPr lang="en-GB" dirty="0">
                <a:latin typeface="Segoe UI Light" panose="020B0502040204020203" pitchFamily="34" charset="0"/>
                <a:cs typeface="Segoe UI Light" panose="020B0502040204020203" pitchFamily="34" charset="0"/>
              </a:rPr>
              <a:t>Get Started With Azure File Sync - summary</a:t>
            </a:r>
          </a:p>
        </p:txBody>
      </p:sp>
      <p:sp>
        <p:nvSpPr>
          <p:cNvPr id="5" name="Freeform: Shape 4">
            <a:extLst>
              <a:ext uri="{FF2B5EF4-FFF2-40B4-BE49-F238E27FC236}">
                <a16:creationId xmlns:a16="http://schemas.microsoft.com/office/drawing/2014/main" id="{D634B3D9-B5BE-48FD-B5BE-3E9D7EF1693D}"/>
              </a:ext>
            </a:extLst>
          </p:cNvPr>
          <p:cNvSpPr/>
          <p:nvPr/>
        </p:nvSpPr>
        <p:spPr>
          <a:xfrm>
            <a:off x="11527034" y="631976"/>
            <a:ext cx="23931" cy="23931"/>
          </a:xfrm>
          <a:custGeom>
            <a:avLst/>
            <a:gdLst>
              <a:gd name="connsiteX0" fmla="*/ 75705 w 75052"/>
              <a:gd name="connsiteY0" fmla="*/ 38935 h 75052"/>
              <a:gd name="connsiteX1" fmla="*/ 38935 w 75052"/>
              <a:gd name="connsiteY1" fmla="*/ 75705 h 75052"/>
              <a:gd name="connsiteX2" fmla="*/ 2165 w 75052"/>
              <a:gd name="connsiteY2" fmla="*/ 38935 h 75052"/>
              <a:gd name="connsiteX3" fmla="*/ 38935 w 75052"/>
              <a:gd name="connsiteY3" fmla="*/ 2165 h 75052"/>
              <a:gd name="connsiteX4" fmla="*/ 75705 w 75052"/>
              <a:gd name="connsiteY4" fmla="*/ 38935 h 7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2" h="75052">
                <a:moveTo>
                  <a:pt x="75705" y="38935"/>
                </a:moveTo>
                <a:cubicBezTo>
                  <a:pt x="75705" y="59243"/>
                  <a:pt x="59243" y="75705"/>
                  <a:pt x="38935" y="75705"/>
                </a:cubicBezTo>
                <a:cubicBezTo>
                  <a:pt x="18627" y="75705"/>
                  <a:pt x="2165" y="59243"/>
                  <a:pt x="2165" y="38935"/>
                </a:cubicBezTo>
                <a:cubicBezTo>
                  <a:pt x="2165" y="18627"/>
                  <a:pt x="18627" y="2165"/>
                  <a:pt x="38935" y="2165"/>
                </a:cubicBezTo>
                <a:cubicBezTo>
                  <a:pt x="59243" y="2165"/>
                  <a:pt x="75705" y="18627"/>
                  <a:pt x="75705" y="38935"/>
                </a:cubicBezTo>
                <a:close/>
              </a:path>
            </a:pathLst>
          </a:custGeom>
          <a:solidFill>
            <a:schemeClr val="bg1"/>
          </a:solidFill>
          <a:ln w="9525" cap="flat">
            <a:solidFill>
              <a:schemeClr val="tx2"/>
            </a:solidFill>
            <a:prstDash val="solid"/>
            <a:miter/>
          </a:ln>
        </p:spPr>
        <p:txBody>
          <a:bodyPr rtlCol="0" anchor="ctr"/>
          <a:lstStyle/>
          <a:p>
            <a:endParaRPr lang="en-GB" sz="1730"/>
          </a:p>
        </p:txBody>
      </p:sp>
      <p:sp>
        <p:nvSpPr>
          <p:cNvPr id="7" name="TextBox 6">
            <a:extLst>
              <a:ext uri="{FF2B5EF4-FFF2-40B4-BE49-F238E27FC236}">
                <a16:creationId xmlns:a16="http://schemas.microsoft.com/office/drawing/2014/main" id="{097BBA01-1EC4-4561-840F-F34C75EAE8B3}"/>
              </a:ext>
            </a:extLst>
          </p:cNvPr>
          <p:cNvSpPr txBox="1"/>
          <p:nvPr/>
        </p:nvSpPr>
        <p:spPr>
          <a:xfrm>
            <a:off x="1317455" y="1321564"/>
            <a:ext cx="10322095" cy="553998"/>
          </a:xfrm>
          <a:prstGeom prst="rect">
            <a:avLst/>
          </a:prstGeom>
          <a:noFill/>
        </p:spPr>
        <p:txBody>
          <a:bodyPr wrap="square" lIns="0" tIns="0" rIns="0" bIns="0" rtlCol="0">
            <a:spAutoFit/>
          </a:bodyPr>
          <a:lstStyle/>
          <a:p>
            <a:pPr>
              <a:lnSpc>
                <a:spcPct val="90000"/>
              </a:lnSpc>
              <a:spcAft>
                <a:spcPts val="588"/>
              </a:spcAft>
            </a:pPr>
            <a:r>
              <a:rPr lang="en-US" sz="2000" b="1" dirty="0">
                <a:solidFill>
                  <a:schemeClr val="accent4"/>
                </a:solidFill>
                <a:latin typeface="Segoe UI Light" panose="020B0502040204020203" pitchFamily="34" charset="0"/>
                <a:cs typeface="Segoe UI Light" panose="020B0502040204020203" pitchFamily="34" charset="0"/>
              </a:rPr>
              <a:t>Azure File Sync</a:t>
            </a:r>
            <a:br>
              <a:rPr lang="en-US" sz="2000" b="1" dirty="0">
                <a:solidFill>
                  <a:schemeClr val="accent4"/>
                </a:solidFill>
                <a:latin typeface="Segoe UI Light" panose="020B0502040204020203" pitchFamily="34" charset="0"/>
                <a:cs typeface="Segoe UI Light" panose="020B0502040204020203" pitchFamily="34" charset="0"/>
              </a:rPr>
            </a:br>
            <a:r>
              <a:rPr lang="en-US" sz="2000" b="1" dirty="0">
                <a:solidFill>
                  <a:schemeClr val="accent4"/>
                </a:solidFill>
                <a:latin typeface="Segoe UI Light" panose="020B0502040204020203" pitchFamily="34" charset="0"/>
                <a:cs typeface="Segoe UI Light" panose="020B0502040204020203" pitchFamily="34" charset="0"/>
              </a:rPr>
              <a:t>can help you move your data into cloud while keeping your frequently accessed data near you</a:t>
            </a:r>
          </a:p>
        </p:txBody>
      </p:sp>
      <p:cxnSp>
        <p:nvCxnSpPr>
          <p:cNvPr id="12" name="Straight Arrow Connector 11">
            <a:extLst>
              <a:ext uri="{FF2B5EF4-FFF2-40B4-BE49-F238E27FC236}">
                <a16:creationId xmlns:a16="http://schemas.microsoft.com/office/drawing/2014/main" id="{BCFB1E48-9AFF-4D7B-B867-8D5B64C2B061}"/>
              </a:ext>
            </a:extLst>
          </p:cNvPr>
          <p:cNvCxnSpPr>
            <a:cxnSpLocks/>
          </p:cNvCxnSpPr>
          <p:nvPr/>
        </p:nvCxnSpPr>
        <p:spPr>
          <a:xfrm>
            <a:off x="1951413" y="1977020"/>
            <a:ext cx="8372634" cy="18977"/>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8AC867-3F13-4120-ACA3-67AA9A721AE2}"/>
              </a:ext>
            </a:extLst>
          </p:cNvPr>
          <p:cNvCxnSpPr/>
          <p:nvPr/>
        </p:nvCxnSpPr>
        <p:spPr>
          <a:xfrm>
            <a:off x="8776741" y="3806543"/>
            <a:ext cx="314356"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FB249F8-861D-41DE-B6B1-818523AE6D26}"/>
              </a:ext>
            </a:extLst>
          </p:cNvPr>
          <p:cNvSpPr txBox="1"/>
          <p:nvPr/>
        </p:nvSpPr>
        <p:spPr>
          <a:xfrm>
            <a:off x="3750644" y="5721573"/>
            <a:ext cx="1068514" cy="651717"/>
          </a:xfrm>
          <a:prstGeom prst="rect">
            <a:avLst/>
          </a:prstGeom>
          <a:noFill/>
          <a:ln>
            <a:noFill/>
          </a:ln>
        </p:spPr>
        <p:txBody>
          <a:bodyPr wrap="square" lIns="0" tIns="0" rIns="0" bIns="0" rtlCol="0">
            <a:spAutoFit/>
          </a:bodyPr>
          <a:lstStyle/>
          <a:p>
            <a:pPr>
              <a:lnSpc>
                <a:spcPct val="90000"/>
              </a:lnSpc>
              <a:spcAft>
                <a:spcPts val="588"/>
              </a:spcAft>
            </a:pPr>
            <a:r>
              <a:rPr lang="en-US" sz="2353" b="1" dirty="0">
                <a:solidFill>
                  <a:schemeClr val="bg1"/>
                </a:solidFill>
                <a:latin typeface="Segoe UI Light" panose="020B0502040204020203" pitchFamily="34" charset="0"/>
                <a:cs typeface="Segoe UI Light" panose="020B0502040204020203" pitchFamily="34" charset="0"/>
              </a:rPr>
              <a:t>Prepare Server</a:t>
            </a:r>
          </a:p>
        </p:txBody>
      </p:sp>
      <p:sp>
        <p:nvSpPr>
          <p:cNvPr id="31" name="TextBox 30">
            <a:extLst>
              <a:ext uri="{FF2B5EF4-FFF2-40B4-BE49-F238E27FC236}">
                <a16:creationId xmlns:a16="http://schemas.microsoft.com/office/drawing/2014/main" id="{58C687B9-7F0B-4BC0-A69F-EFE2BC866373}"/>
              </a:ext>
            </a:extLst>
          </p:cNvPr>
          <p:cNvSpPr txBox="1"/>
          <p:nvPr/>
        </p:nvSpPr>
        <p:spPr>
          <a:xfrm>
            <a:off x="6265959" y="5682936"/>
            <a:ext cx="1226215" cy="651717"/>
          </a:xfrm>
          <a:prstGeom prst="rect">
            <a:avLst/>
          </a:prstGeom>
          <a:noFill/>
          <a:ln>
            <a:noFill/>
          </a:ln>
        </p:spPr>
        <p:txBody>
          <a:bodyPr wrap="square" lIns="0" tIns="0" rIns="0" bIns="0" rtlCol="0">
            <a:spAutoFit/>
          </a:bodyPr>
          <a:lstStyle/>
          <a:p>
            <a:pPr>
              <a:lnSpc>
                <a:spcPct val="90000"/>
              </a:lnSpc>
              <a:spcAft>
                <a:spcPts val="588"/>
              </a:spcAft>
            </a:pPr>
            <a:r>
              <a:rPr lang="en-US" sz="2353" b="1" dirty="0">
                <a:solidFill>
                  <a:schemeClr val="bg1"/>
                </a:solidFill>
                <a:latin typeface="Segoe UI Light" panose="020B0502040204020203" pitchFamily="34" charset="0"/>
                <a:cs typeface="Segoe UI Light" panose="020B0502040204020203" pitchFamily="34" charset="0"/>
              </a:rPr>
              <a:t>Connect to cloud</a:t>
            </a:r>
          </a:p>
        </p:txBody>
      </p:sp>
      <p:cxnSp>
        <p:nvCxnSpPr>
          <p:cNvPr id="34" name="Straight Arrow Connector 33">
            <a:extLst>
              <a:ext uri="{FF2B5EF4-FFF2-40B4-BE49-F238E27FC236}">
                <a16:creationId xmlns:a16="http://schemas.microsoft.com/office/drawing/2014/main" id="{428C801D-430C-433B-9D68-5B4399955C11}"/>
              </a:ext>
            </a:extLst>
          </p:cNvPr>
          <p:cNvCxnSpPr>
            <a:cxnSpLocks/>
          </p:cNvCxnSpPr>
          <p:nvPr/>
        </p:nvCxnSpPr>
        <p:spPr>
          <a:xfrm>
            <a:off x="7507879" y="5976121"/>
            <a:ext cx="1100363"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ED289FD-BDF9-430A-B37D-3C33ACC7D15D}"/>
              </a:ext>
            </a:extLst>
          </p:cNvPr>
          <p:cNvCxnSpPr>
            <a:cxnSpLocks/>
          </p:cNvCxnSpPr>
          <p:nvPr/>
        </p:nvCxnSpPr>
        <p:spPr>
          <a:xfrm>
            <a:off x="4860153" y="6002399"/>
            <a:ext cx="1317006"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5E8971-46A6-498E-8557-F5E0E891D2E0}"/>
              </a:ext>
            </a:extLst>
          </p:cNvPr>
          <p:cNvCxnSpPr/>
          <p:nvPr/>
        </p:nvCxnSpPr>
        <p:spPr>
          <a:xfrm>
            <a:off x="2669572" y="3806543"/>
            <a:ext cx="314356"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8FB0564-9BA2-4083-931B-C1CCF0EC55FC}"/>
              </a:ext>
            </a:extLst>
          </p:cNvPr>
          <p:cNvCxnSpPr/>
          <p:nvPr/>
        </p:nvCxnSpPr>
        <p:spPr>
          <a:xfrm>
            <a:off x="4701333" y="3806543"/>
            <a:ext cx="314356"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E535C1-0019-4B25-ADB2-1FF219D5C120}"/>
              </a:ext>
            </a:extLst>
          </p:cNvPr>
          <p:cNvCxnSpPr/>
          <p:nvPr/>
        </p:nvCxnSpPr>
        <p:spPr>
          <a:xfrm>
            <a:off x="6733094" y="3806543"/>
            <a:ext cx="314356"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C470A6D4-72FB-4EB1-83EE-DB69EE269174}"/>
              </a:ext>
            </a:extLst>
          </p:cNvPr>
          <p:cNvSpPr txBox="1"/>
          <p:nvPr/>
        </p:nvSpPr>
        <p:spPr>
          <a:xfrm>
            <a:off x="381000" y="5872427"/>
            <a:ext cx="2639982" cy="325858"/>
          </a:xfrm>
          <a:prstGeom prst="rect">
            <a:avLst/>
          </a:prstGeom>
          <a:noFill/>
          <a:ln>
            <a:noFill/>
          </a:ln>
        </p:spPr>
        <p:txBody>
          <a:bodyPr wrap="square" lIns="0" tIns="0" rIns="0" bIns="0" rtlCol="0">
            <a:spAutoFit/>
          </a:bodyPr>
          <a:lstStyle/>
          <a:p>
            <a:pPr>
              <a:lnSpc>
                <a:spcPct val="90000"/>
              </a:lnSpc>
              <a:spcAft>
                <a:spcPts val="588"/>
              </a:spcAft>
            </a:pPr>
            <a:r>
              <a:rPr lang="en-US" sz="2353" b="1" dirty="0">
                <a:solidFill>
                  <a:schemeClr val="bg1"/>
                </a:solidFill>
                <a:latin typeface="Segoe UI Light" panose="020B0502040204020203" pitchFamily="34" charset="0"/>
                <a:cs typeface="Segoe UI Light" panose="020B0502040204020203" pitchFamily="34" charset="0"/>
              </a:rPr>
              <a:t>Setup</a:t>
            </a:r>
            <a:r>
              <a:rPr lang="en-US" sz="2353" dirty="0">
                <a:solidFill>
                  <a:schemeClr val="bg1"/>
                </a:solidFill>
                <a:latin typeface="Segoe UI Light" panose="020B0502040204020203" pitchFamily="34" charset="0"/>
                <a:cs typeface="Segoe UI Light" panose="020B0502040204020203" pitchFamily="34" charset="0"/>
              </a:rPr>
              <a:t> </a:t>
            </a:r>
            <a:r>
              <a:rPr lang="en-US" sz="2353" b="1" dirty="0">
                <a:solidFill>
                  <a:schemeClr val="bg1"/>
                </a:solidFill>
                <a:latin typeface="Segoe UI Light" panose="020B0502040204020203" pitchFamily="34" charset="0"/>
                <a:cs typeface="Segoe UI Light" panose="020B0502040204020203" pitchFamily="34" charset="0"/>
              </a:rPr>
              <a:t>Prerequisites</a:t>
            </a:r>
          </a:p>
        </p:txBody>
      </p:sp>
      <p:cxnSp>
        <p:nvCxnSpPr>
          <p:cNvPr id="145" name="Straight Arrow Connector 144">
            <a:extLst>
              <a:ext uri="{FF2B5EF4-FFF2-40B4-BE49-F238E27FC236}">
                <a16:creationId xmlns:a16="http://schemas.microsoft.com/office/drawing/2014/main" id="{20EB639E-7D39-451E-85AF-5FC3952882D4}"/>
              </a:ext>
            </a:extLst>
          </p:cNvPr>
          <p:cNvCxnSpPr>
            <a:cxnSpLocks/>
          </p:cNvCxnSpPr>
          <p:nvPr/>
        </p:nvCxnSpPr>
        <p:spPr>
          <a:xfrm>
            <a:off x="2849562" y="5976121"/>
            <a:ext cx="698198"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1BF9A6C0-DCCD-4B14-880C-19E676C2015C}"/>
              </a:ext>
            </a:extLst>
          </p:cNvPr>
          <p:cNvSpPr txBox="1"/>
          <p:nvPr/>
        </p:nvSpPr>
        <p:spPr>
          <a:xfrm>
            <a:off x="8754154" y="5833642"/>
            <a:ext cx="3021151" cy="325865"/>
          </a:xfrm>
          <a:prstGeom prst="rect">
            <a:avLst/>
          </a:prstGeom>
          <a:noFill/>
          <a:ln>
            <a:noFill/>
          </a:ln>
        </p:spPr>
        <p:txBody>
          <a:bodyPr wrap="square" lIns="0" tIns="0" rIns="0" bIns="0" rtlCol="0">
            <a:spAutoFit/>
          </a:bodyPr>
          <a:lstStyle/>
          <a:p>
            <a:pPr>
              <a:lnSpc>
                <a:spcPct val="90000"/>
              </a:lnSpc>
              <a:spcAft>
                <a:spcPts val="588"/>
              </a:spcAft>
            </a:pPr>
            <a:r>
              <a:rPr lang="en-US" sz="2353" b="1" dirty="0">
                <a:solidFill>
                  <a:schemeClr val="bg1"/>
                </a:solidFill>
                <a:latin typeface="Segoe UI Light" panose="020B0502040204020203" pitchFamily="34" charset="0"/>
                <a:cs typeface="Segoe UI Light" panose="020B0502040204020203" pitchFamily="34" charset="0"/>
              </a:rPr>
              <a:t>Access from anywhere</a:t>
            </a:r>
          </a:p>
        </p:txBody>
      </p:sp>
      <p:grpSp>
        <p:nvGrpSpPr>
          <p:cNvPr id="182" name="Group 181">
            <a:extLst>
              <a:ext uri="{FF2B5EF4-FFF2-40B4-BE49-F238E27FC236}">
                <a16:creationId xmlns:a16="http://schemas.microsoft.com/office/drawing/2014/main" id="{4C83A073-9E32-44BA-9478-5F4BC2D287BC}"/>
              </a:ext>
            </a:extLst>
          </p:cNvPr>
          <p:cNvGrpSpPr/>
          <p:nvPr/>
        </p:nvGrpSpPr>
        <p:grpSpPr>
          <a:xfrm>
            <a:off x="9112925" y="2214838"/>
            <a:ext cx="1829713" cy="2688113"/>
            <a:chOff x="9112925" y="2462488"/>
            <a:chExt cx="1829713" cy="2688113"/>
          </a:xfrm>
        </p:grpSpPr>
        <p:grpSp>
          <p:nvGrpSpPr>
            <p:cNvPr id="41" name="Group 40">
              <a:extLst>
                <a:ext uri="{FF2B5EF4-FFF2-40B4-BE49-F238E27FC236}">
                  <a16:creationId xmlns:a16="http://schemas.microsoft.com/office/drawing/2014/main" id="{EF67B230-A07B-43CB-A364-B40D5E10ECFD}"/>
                </a:ext>
              </a:extLst>
            </p:cNvPr>
            <p:cNvGrpSpPr/>
            <p:nvPr/>
          </p:nvGrpSpPr>
          <p:grpSpPr>
            <a:xfrm>
              <a:off x="9112925" y="2462488"/>
              <a:ext cx="1829713" cy="2688113"/>
              <a:chOff x="10555548" y="2511369"/>
              <a:chExt cx="1866403" cy="2742015"/>
            </a:xfrm>
          </p:grpSpPr>
          <p:sp>
            <p:nvSpPr>
              <p:cNvPr id="22" name="Right Bracket 21">
                <a:extLst>
                  <a:ext uri="{FF2B5EF4-FFF2-40B4-BE49-F238E27FC236}">
                    <a16:creationId xmlns:a16="http://schemas.microsoft.com/office/drawing/2014/main" id="{5B11BC7B-7A11-4255-8FC1-231F9B6C0010}"/>
                  </a:ext>
                </a:extLst>
              </p:cNvPr>
              <p:cNvSpPr/>
              <p:nvPr/>
            </p:nvSpPr>
            <p:spPr>
              <a:xfrm rot="10800000">
                <a:off x="10555548" y="2511369"/>
                <a:ext cx="452993" cy="2742015"/>
              </a:xfrm>
              <a:prstGeom prst="rightBracket">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730">
                  <a:solidFill>
                    <a:schemeClr val="accent6">
                      <a:lumMod val="50000"/>
                    </a:schemeClr>
                  </a:solidFill>
                  <a:latin typeface="Segoe UI Light" panose="020B0502040204020203" pitchFamily="34" charset="0"/>
                  <a:cs typeface="Segoe UI Light" panose="020B0502040204020203" pitchFamily="34" charset="0"/>
                </a:endParaRPr>
              </a:p>
            </p:txBody>
          </p:sp>
          <p:sp>
            <p:nvSpPr>
              <p:cNvPr id="25" name="TextBox 24">
                <a:extLst>
                  <a:ext uri="{FF2B5EF4-FFF2-40B4-BE49-F238E27FC236}">
                    <a16:creationId xmlns:a16="http://schemas.microsoft.com/office/drawing/2014/main" id="{05449F8B-95FD-4075-951D-9074F8EEC2B3}"/>
                  </a:ext>
                </a:extLst>
              </p:cNvPr>
              <p:cNvSpPr txBox="1"/>
              <p:nvPr/>
            </p:nvSpPr>
            <p:spPr>
              <a:xfrm>
                <a:off x="11294357" y="2840528"/>
                <a:ext cx="968369" cy="339064"/>
              </a:xfrm>
              <a:prstGeom prst="rect">
                <a:avLst/>
              </a:prstGeom>
              <a:noFill/>
            </p:spPr>
            <p:txBody>
              <a:bodyPr wrap="square" lIns="0" tIns="0" rIns="0" bIns="0" rtlCol="0">
                <a:spAutoFit/>
              </a:bodyPr>
              <a:lstStyle/>
              <a:p>
                <a:pPr>
                  <a:lnSpc>
                    <a:spcPct val="90000"/>
                  </a:lnSpc>
                  <a:spcAft>
                    <a:spcPts val="588"/>
                  </a:spcAft>
                </a:pPr>
                <a:r>
                  <a:rPr lang="en-US" sz="1200" b="1" dirty="0">
                    <a:solidFill>
                      <a:schemeClr val="accent4"/>
                    </a:solidFill>
                    <a:latin typeface="Segoe UI Light" panose="020B0502040204020203" pitchFamily="34" charset="0"/>
                    <a:cs typeface="Segoe UI Light" panose="020B0502040204020203" pitchFamily="34" charset="0"/>
                  </a:rPr>
                  <a:t>On prem and Cloud Access</a:t>
                </a:r>
              </a:p>
            </p:txBody>
          </p:sp>
          <p:sp>
            <p:nvSpPr>
              <p:cNvPr id="26" name="TextBox 25">
                <a:extLst>
                  <a:ext uri="{FF2B5EF4-FFF2-40B4-BE49-F238E27FC236}">
                    <a16:creationId xmlns:a16="http://schemas.microsoft.com/office/drawing/2014/main" id="{0D4E382C-19E9-4DF2-947C-B00E4067922F}"/>
                  </a:ext>
                </a:extLst>
              </p:cNvPr>
              <p:cNvSpPr txBox="1"/>
              <p:nvPr/>
            </p:nvSpPr>
            <p:spPr>
              <a:xfrm>
                <a:off x="11294357" y="3762891"/>
                <a:ext cx="986023" cy="339064"/>
              </a:xfrm>
              <a:prstGeom prst="rect">
                <a:avLst/>
              </a:prstGeom>
              <a:noFill/>
            </p:spPr>
            <p:txBody>
              <a:bodyPr wrap="square" lIns="0" tIns="0" rIns="0" bIns="0" rtlCol="0">
                <a:spAutoFit/>
              </a:bodyPr>
              <a:lstStyle/>
              <a:p>
                <a:pPr>
                  <a:lnSpc>
                    <a:spcPct val="90000"/>
                  </a:lnSpc>
                  <a:spcAft>
                    <a:spcPts val="588"/>
                  </a:spcAft>
                </a:pPr>
                <a:r>
                  <a:rPr lang="en-US" sz="1200" b="1" dirty="0">
                    <a:solidFill>
                      <a:schemeClr val="accent4"/>
                    </a:solidFill>
                    <a:latin typeface="Segoe UI Light" panose="020B0502040204020203" pitchFamily="34" charset="0"/>
                    <a:cs typeface="Segoe UI Light" panose="020B0502040204020203" pitchFamily="34" charset="0"/>
                  </a:rPr>
                  <a:t>Existing End Users Access</a:t>
                </a:r>
              </a:p>
            </p:txBody>
          </p:sp>
          <p:sp>
            <p:nvSpPr>
              <p:cNvPr id="27" name="TextBox 26">
                <a:extLst>
                  <a:ext uri="{FF2B5EF4-FFF2-40B4-BE49-F238E27FC236}">
                    <a16:creationId xmlns:a16="http://schemas.microsoft.com/office/drawing/2014/main" id="{9102BC9A-7779-4F28-823B-F6B5395AA921}"/>
                  </a:ext>
                </a:extLst>
              </p:cNvPr>
              <p:cNvSpPr txBox="1"/>
              <p:nvPr/>
            </p:nvSpPr>
            <p:spPr>
              <a:xfrm>
                <a:off x="11294357" y="4626316"/>
                <a:ext cx="1127594" cy="508596"/>
              </a:xfrm>
              <a:prstGeom prst="rect">
                <a:avLst/>
              </a:prstGeom>
              <a:noFill/>
            </p:spPr>
            <p:txBody>
              <a:bodyPr wrap="square" lIns="0" tIns="0" rIns="0" bIns="0" rtlCol="0">
                <a:spAutoFit/>
              </a:bodyPr>
              <a:lstStyle/>
              <a:p>
                <a:pPr>
                  <a:lnSpc>
                    <a:spcPct val="90000"/>
                  </a:lnSpc>
                  <a:spcAft>
                    <a:spcPts val="588"/>
                  </a:spcAft>
                </a:pPr>
                <a:r>
                  <a:rPr lang="en-US" sz="1200" b="1" dirty="0">
                    <a:solidFill>
                      <a:schemeClr val="accent4"/>
                    </a:solidFill>
                    <a:latin typeface="Segoe UI Light" panose="020B0502040204020203" pitchFamily="34" charset="0"/>
                    <a:cs typeface="Segoe UI Light" panose="020B0502040204020203" pitchFamily="34" charset="0"/>
                  </a:rPr>
                  <a:t>No change in Application config</a:t>
                </a:r>
              </a:p>
            </p:txBody>
          </p:sp>
          <p:sp>
            <p:nvSpPr>
              <p:cNvPr id="68" name="Oval 67">
                <a:extLst>
                  <a:ext uri="{FF2B5EF4-FFF2-40B4-BE49-F238E27FC236}">
                    <a16:creationId xmlns:a16="http://schemas.microsoft.com/office/drawing/2014/main" id="{75AA8E25-58BB-4F8E-9DA1-D1787F0F5E73}"/>
                  </a:ext>
                </a:extLst>
              </p:cNvPr>
              <p:cNvSpPr/>
              <p:nvPr/>
            </p:nvSpPr>
            <p:spPr bwMode="auto">
              <a:xfrm>
                <a:off x="10654789" y="2636221"/>
                <a:ext cx="584200" cy="584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nvGrpSpPr>
              <p:cNvPr id="39" name="Group 38">
                <a:extLst>
                  <a:ext uri="{FF2B5EF4-FFF2-40B4-BE49-F238E27FC236}">
                    <a16:creationId xmlns:a16="http://schemas.microsoft.com/office/drawing/2014/main" id="{1FB339A7-1147-4775-A16C-E492AF2019D8}"/>
                  </a:ext>
                </a:extLst>
              </p:cNvPr>
              <p:cNvGrpSpPr/>
              <p:nvPr/>
            </p:nvGrpSpPr>
            <p:grpSpPr>
              <a:xfrm>
                <a:off x="10654789" y="4537591"/>
                <a:ext cx="584200" cy="584200"/>
                <a:chOff x="10563225" y="4474091"/>
                <a:chExt cx="711200" cy="711200"/>
              </a:xfrm>
            </p:grpSpPr>
            <p:sp>
              <p:nvSpPr>
                <p:cNvPr id="71" name="Oval 70">
                  <a:extLst>
                    <a:ext uri="{FF2B5EF4-FFF2-40B4-BE49-F238E27FC236}">
                      <a16:creationId xmlns:a16="http://schemas.microsoft.com/office/drawing/2014/main" id="{FF5C00C0-3BC8-4753-915E-F6AD4ED84CB9}"/>
                    </a:ext>
                  </a:extLst>
                </p:cNvPr>
                <p:cNvSpPr/>
                <p:nvPr/>
              </p:nvSpPr>
              <p:spPr bwMode="auto">
                <a:xfrm>
                  <a:off x="10563225" y="4474091"/>
                  <a:ext cx="711200" cy="711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pic>
              <p:nvPicPr>
                <p:cNvPr id="46" name="Graphic 45">
                  <a:extLst>
                    <a:ext uri="{FF2B5EF4-FFF2-40B4-BE49-F238E27FC236}">
                      <a16:creationId xmlns:a16="http://schemas.microsoft.com/office/drawing/2014/main" id="{EACAB7EB-626D-485B-9596-E68CA3ECB4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4063" y="4624929"/>
                  <a:ext cx="409525" cy="409525"/>
                </a:xfrm>
                <a:prstGeom prst="rect">
                  <a:avLst/>
                </a:prstGeom>
              </p:spPr>
            </p:pic>
          </p:grpSp>
          <p:sp>
            <p:nvSpPr>
              <p:cNvPr id="70" name="Oval 69">
                <a:extLst>
                  <a:ext uri="{FF2B5EF4-FFF2-40B4-BE49-F238E27FC236}">
                    <a16:creationId xmlns:a16="http://schemas.microsoft.com/office/drawing/2014/main" id="{8005405C-E96D-42B1-810E-B1D8ABBBE80E}"/>
                  </a:ext>
                </a:extLst>
              </p:cNvPr>
              <p:cNvSpPr/>
              <p:nvPr/>
            </p:nvSpPr>
            <p:spPr bwMode="auto">
              <a:xfrm>
                <a:off x="10654789" y="3605802"/>
                <a:ext cx="584200" cy="584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sp>
          <p:nvSpPr>
            <p:cNvPr id="180" name="cloud_2" title="Icon of a cloud made of two arrows pointing towards eachother">
              <a:extLst>
                <a:ext uri="{FF2B5EF4-FFF2-40B4-BE49-F238E27FC236}">
                  <a16:creationId xmlns:a16="http://schemas.microsoft.com/office/drawing/2014/main" id="{3FC778F1-0D5B-414D-9C0A-F0882B111AFC}"/>
                </a:ext>
              </a:extLst>
            </p:cNvPr>
            <p:cNvSpPr>
              <a:spLocks noChangeAspect="1" noEditPoints="1"/>
            </p:cNvSpPr>
            <p:nvPr/>
          </p:nvSpPr>
          <p:spPr bwMode="auto">
            <a:xfrm>
              <a:off x="9279719" y="2744529"/>
              <a:ext cx="441602" cy="254838"/>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solidFill>
                  <a:schemeClr val="accent6">
                    <a:lumMod val="50000"/>
                  </a:schemeClr>
                </a:solidFill>
                <a:latin typeface="Segoe UI Light" panose="020B0502040204020203" pitchFamily="34" charset="0"/>
                <a:cs typeface="Segoe UI Light" panose="020B0502040204020203" pitchFamily="34" charset="0"/>
              </a:endParaRPr>
            </a:p>
          </p:txBody>
        </p:sp>
        <p:sp>
          <p:nvSpPr>
            <p:cNvPr id="181" name="people_3" title="Icon of a person surrounded by brackets">
              <a:extLst>
                <a:ext uri="{FF2B5EF4-FFF2-40B4-BE49-F238E27FC236}">
                  <a16:creationId xmlns:a16="http://schemas.microsoft.com/office/drawing/2014/main" id="{6EDF8CD0-31C8-48EA-820A-61C2CCACBD6D}"/>
                </a:ext>
              </a:extLst>
            </p:cNvPr>
            <p:cNvSpPr>
              <a:spLocks noChangeAspect="1" noEditPoints="1"/>
            </p:cNvSpPr>
            <p:nvPr/>
          </p:nvSpPr>
          <p:spPr bwMode="auto">
            <a:xfrm>
              <a:off x="9335659" y="3660701"/>
              <a:ext cx="329002" cy="33163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solidFill>
                  <a:schemeClr val="accent6">
                    <a:lumMod val="50000"/>
                  </a:schemeClr>
                </a:solidFill>
                <a:latin typeface="Segoe UI Light" panose="020B0502040204020203" pitchFamily="34" charset="0"/>
                <a:cs typeface="Segoe UI Light" panose="020B0502040204020203" pitchFamily="34" charset="0"/>
              </a:endParaRPr>
            </a:p>
          </p:txBody>
        </p:sp>
      </p:grpSp>
      <p:grpSp>
        <p:nvGrpSpPr>
          <p:cNvPr id="38" name="Group 37">
            <a:extLst>
              <a:ext uri="{FF2B5EF4-FFF2-40B4-BE49-F238E27FC236}">
                <a16:creationId xmlns:a16="http://schemas.microsoft.com/office/drawing/2014/main" id="{C6190557-23E0-4211-9D9A-68EBA27D1FA7}"/>
              </a:ext>
            </a:extLst>
          </p:cNvPr>
          <p:cNvGrpSpPr/>
          <p:nvPr/>
        </p:nvGrpSpPr>
        <p:grpSpPr>
          <a:xfrm>
            <a:off x="1211176" y="2214838"/>
            <a:ext cx="1522403" cy="2688113"/>
            <a:chOff x="1211176" y="2214838"/>
            <a:chExt cx="1522403" cy="2688113"/>
          </a:xfrm>
        </p:grpSpPr>
        <p:grpSp>
          <p:nvGrpSpPr>
            <p:cNvPr id="3" name="Group 2">
              <a:extLst>
                <a:ext uri="{FF2B5EF4-FFF2-40B4-BE49-F238E27FC236}">
                  <a16:creationId xmlns:a16="http://schemas.microsoft.com/office/drawing/2014/main" id="{30F243F7-E1CD-4DCA-9116-B0CC169EC3C8}"/>
                </a:ext>
              </a:extLst>
            </p:cNvPr>
            <p:cNvGrpSpPr/>
            <p:nvPr/>
          </p:nvGrpSpPr>
          <p:grpSpPr>
            <a:xfrm>
              <a:off x="1211176" y="2214838"/>
              <a:ext cx="1522403" cy="2688113"/>
              <a:chOff x="1211176" y="2214838"/>
              <a:chExt cx="1522403" cy="2688113"/>
            </a:xfrm>
          </p:grpSpPr>
          <p:sp>
            <p:nvSpPr>
              <p:cNvPr id="111" name="Oval 110">
                <a:extLst>
                  <a:ext uri="{FF2B5EF4-FFF2-40B4-BE49-F238E27FC236}">
                    <a16:creationId xmlns:a16="http://schemas.microsoft.com/office/drawing/2014/main" id="{ABFF00A1-C69B-4D0F-B10B-F23DA0A3CE8E}"/>
                  </a:ext>
                </a:extLst>
              </p:cNvPr>
              <p:cNvSpPr/>
              <p:nvPr/>
            </p:nvSpPr>
            <p:spPr bwMode="auto">
              <a:xfrm>
                <a:off x="1240326" y="3130859"/>
                <a:ext cx="572716" cy="57271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sp>
            <p:nvSpPr>
              <p:cNvPr id="87" name="TextBox 86">
                <a:extLst>
                  <a:ext uri="{FF2B5EF4-FFF2-40B4-BE49-F238E27FC236}">
                    <a16:creationId xmlns:a16="http://schemas.microsoft.com/office/drawing/2014/main" id="{183FC92C-6DFD-463E-9C14-88FD05F9A49F}"/>
                  </a:ext>
                </a:extLst>
              </p:cNvPr>
              <p:cNvSpPr txBox="1"/>
              <p:nvPr/>
            </p:nvSpPr>
            <p:spPr>
              <a:xfrm>
                <a:off x="1869905" y="4252800"/>
                <a:ext cx="863674" cy="369332"/>
              </a:xfrm>
              <a:prstGeom prst="rect">
                <a:avLst/>
              </a:prstGeom>
              <a:noFill/>
            </p:spPr>
            <p:txBody>
              <a:bodyPr wrap="square" lIns="0" tIns="0" rIns="0" bIns="0" rtlCol="0">
                <a:spAutoFit/>
              </a:bodyPr>
              <a:lstStyle/>
              <a:p>
                <a:r>
                  <a:rPr lang="en-US" sz="1200" b="1" dirty="0">
                    <a:solidFill>
                      <a:schemeClr val="accent4"/>
                    </a:solidFill>
                    <a:latin typeface="Segoe UI Light" panose="020B0502040204020203" pitchFamily="34" charset="0"/>
                    <a:cs typeface="Segoe UI Light" panose="020B0502040204020203" pitchFamily="34" charset="0"/>
                  </a:rPr>
                  <a:t>Azure Files share</a:t>
                </a:r>
              </a:p>
            </p:txBody>
          </p:sp>
          <p:grpSp>
            <p:nvGrpSpPr>
              <p:cNvPr id="150" name="Group 149">
                <a:extLst>
                  <a:ext uri="{FF2B5EF4-FFF2-40B4-BE49-F238E27FC236}">
                    <a16:creationId xmlns:a16="http://schemas.microsoft.com/office/drawing/2014/main" id="{D6F52C97-630B-4341-8DEA-D99867073F7C}"/>
                  </a:ext>
                </a:extLst>
              </p:cNvPr>
              <p:cNvGrpSpPr/>
              <p:nvPr/>
            </p:nvGrpSpPr>
            <p:grpSpPr>
              <a:xfrm>
                <a:off x="1211176" y="2214838"/>
                <a:ext cx="1487668" cy="2688113"/>
                <a:chOff x="426425" y="2462488"/>
                <a:chExt cx="1487668" cy="2688113"/>
              </a:xfrm>
            </p:grpSpPr>
            <p:grpSp>
              <p:nvGrpSpPr>
                <p:cNvPr id="40" name="Group 39">
                  <a:extLst>
                    <a:ext uri="{FF2B5EF4-FFF2-40B4-BE49-F238E27FC236}">
                      <a16:creationId xmlns:a16="http://schemas.microsoft.com/office/drawing/2014/main" id="{D042C4E8-04D0-4C0A-944C-FB110351D714}"/>
                    </a:ext>
                  </a:extLst>
                </p:cNvPr>
                <p:cNvGrpSpPr/>
                <p:nvPr/>
              </p:nvGrpSpPr>
              <p:grpSpPr>
                <a:xfrm>
                  <a:off x="426425" y="2462488"/>
                  <a:ext cx="1487668" cy="2688113"/>
                  <a:chOff x="434975" y="2511369"/>
                  <a:chExt cx="1517499" cy="2742015"/>
                </a:xfrm>
              </p:grpSpPr>
              <p:sp>
                <p:nvSpPr>
                  <p:cNvPr id="16" name="Right Bracket 15">
                    <a:extLst>
                      <a:ext uri="{FF2B5EF4-FFF2-40B4-BE49-F238E27FC236}">
                        <a16:creationId xmlns:a16="http://schemas.microsoft.com/office/drawing/2014/main" id="{3FC20B0C-9DBB-4165-B9C1-1E0E9B84C5A8}"/>
                      </a:ext>
                    </a:extLst>
                  </p:cNvPr>
                  <p:cNvSpPr/>
                  <p:nvPr/>
                </p:nvSpPr>
                <p:spPr>
                  <a:xfrm>
                    <a:off x="1447352" y="2511369"/>
                    <a:ext cx="452993" cy="2742015"/>
                  </a:xfrm>
                  <a:prstGeom prst="rightBracket">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730">
                      <a:solidFill>
                        <a:schemeClr val="accent6">
                          <a:lumMod val="50000"/>
                        </a:schemeClr>
                      </a:solidFill>
                      <a:latin typeface="Segoe UI Light" panose="020B0502040204020203" pitchFamily="34" charset="0"/>
                      <a:cs typeface="Segoe UI Light" panose="020B0502040204020203" pitchFamily="34" charset="0"/>
                    </a:endParaRPr>
                  </a:p>
                </p:txBody>
              </p:sp>
              <p:sp>
                <p:nvSpPr>
                  <p:cNvPr id="18" name="TextBox 17">
                    <a:extLst>
                      <a:ext uri="{FF2B5EF4-FFF2-40B4-BE49-F238E27FC236}">
                        <a16:creationId xmlns:a16="http://schemas.microsoft.com/office/drawing/2014/main" id="{7A053A29-4B2E-46A4-B38F-C3413E06E783}"/>
                      </a:ext>
                    </a:extLst>
                  </p:cNvPr>
                  <p:cNvSpPr txBox="1"/>
                  <p:nvPr/>
                </p:nvSpPr>
                <p:spPr>
                  <a:xfrm>
                    <a:off x="1071481" y="2741332"/>
                    <a:ext cx="880993" cy="345343"/>
                  </a:xfrm>
                  <a:prstGeom prst="rect">
                    <a:avLst/>
                  </a:prstGeom>
                  <a:noFill/>
                </p:spPr>
                <p:txBody>
                  <a:bodyPr wrap="square" lIns="0" tIns="0" rIns="0" bIns="0" rtlCol="0">
                    <a:spAutoFit/>
                  </a:bodyPr>
                  <a:lstStyle/>
                  <a:p>
                    <a:r>
                      <a:rPr lang="en-US" sz="1100" b="1" dirty="0">
                        <a:solidFill>
                          <a:schemeClr val="accent4"/>
                        </a:solidFill>
                        <a:latin typeface="Segoe UI Light" panose="020B0502040204020203" pitchFamily="34" charset="0"/>
                        <a:cs typeface="Segoe UI Light" panose="020B0502040204020203" pitchFamily="34" charset="0"/>
                      </a:rPr>
                      <a:t>Windows File Server</a:t>
                    </a:r>
                  </a:p>
                </p:txBody>
              </p:sp>
              <p:sp>
                <p:nvSpPr>
                  <p:cNvPr id="19" name="TextBox 18">
                    <a:extLst>
                      <a:ext uri="{FF2B5EF4-FFF2-40B4-BE49-F238E27FC236}">
                        <a16:creationId xmlns:a16="http://schemas.microsoft.com/office/drawing/2014/main" id="{6876DAAB-0B0B-404F-A4DE-69452141AE76}"/>
                      </a:ext>
                    </a:extLst>
                  </p:cNvPr>
                  <p:cNvSpPr txBox="1"/>
                  <p:nvPr/>
                </p:nvSpPr>
                <p:spPr>
                  <a:xfrm>
                    <a:off x="1071482" y="3427423"/>
                    <a:ext cx="784952" cy="753476"/>
                  </a:xfrm>
                  <a:prstGeom prst="rect">
                    <a:avLst/>
                  </a:prstGeom>
                  <a:noFill/>
                </p:spPr>
                <p:txBody>
                  <a:bodyPr wrap="square" lIns="0" tIns="0" rIns="0" bIns="0" rtlCol="0">
                    <a:spAutoFit/>
                  </a:bodyPr>
                  <a:lstStyle/>
                  <a:p>
                    <a:r>
                      <a:rPr lang="en-US" sz="1200" b="1" dirty="0">
                        <a:solidFill>
                          <a:schemeClr val="accent4"/>
                        </a:solidFill>
                        <a:latin typeface="Segoe UI Light" panose="020B0502040204020203" pitchFamily="34" charset="0"/>
                        <a:cs typeface="Segoe UI Light" panose="020B0502040204020203" pitchFamily="34" charset="0"/>
                      </a:rPr>
                      <a:t>Azure Storage Sync Service</a:t>
                    </a:r>
                  </a:p>
                </p:txBody>
              </p:sp>
              <p:sp>
                <p:nvSpPr>
                  <p:cNvPr id="21" name="Oval 20">
                    <a:extLst>
                      <a:ext uri="{FF2B5EF4-FFF2-40B4-BE49-F238E27FC236}">
                        <a16:creationId xmlns:a16="http://schemas.microsoft.com/office/drawing/2014/main" id="{7F8D5C29-FE0A-4A99-9C95-1B70EB012802}"/>
                      </a:ext>
                    </a:extLst>
                  </p:cNvPr>
                  <p:cNvSpPr/>
                  <p:nvPr/>
                </p:nvSpPr>
                <p:spPr bwMode="auto">
                  <a:xfrm>
                    <a:off x="434975" y="2616694"/>
                    <a:ext cx="584200" cy="58419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grpSp>
              <p:nvGrpSpPr>
                <p:cNvPr id="149" name="Group 148">
                  <a:extLst>
                    <a:ext uri="{FF2B5EF4-FFF2-40B4-BE49-F238E27FC236}">
                      <a16:creationId xmlns:a16="http://schemas.microsoft.com/office/drawing/2014/main" id="{E647F776-3403-4E1B-A089-E0FDE11CA757}"/>
                    </a:ext>
                  </a:extLst>
                </p:cNvPr>
                <p:cNvGrpSpPr/>
                <p:nvPr/>
              </p:nvGrpSpPr>
              <p:grpSpPr>
                <a:xfrm>
                  <a:off x="467588" y="4378263"/>
                  <a:ext cx="572716" cy="572716"/>
                  <a:chOff x="467588" y="4378263"/>
                  <a:chExt cx="572716" cy="572716"/>
                </a:xfrm>
              </p:grpSpPr>
              <p:sp>
                <p:nvSpPr>
                  <p:cNvPr id="89" name="Oval 88">
                    <a:extLst>
                      <a:ext uri="{FF2B5EF4-FFF2-40B4-BE49-F238E27FC236}">
                        <a16:creationId xmlns:a16="http://schemas.microsoft.com/office/drawing/2014/main" id="{74814438-E325-4A50-9920-742F4EDF5921}"/>
                      </a:ext>
                    </a:extLst>
                  </p:cNvPr>
                  <p:cNvSpPr/>
                  <p:nvPr/>
                </p:nvSpPr>
                <p:spPr bwMode="auto">
                  <a:xfrm>
                    <a:off x="467588" y="4378263"/>
                    <a:ext cx="572716" cy="57271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sp>
                <p:nvSpPr>
                  <p:cNvPr id="127" name="Hexagon 126">
                    <a:extLst>
                      <a:ext uri="{FF2B5EF4-FFF2-40B4-BE49-F238E27FC236}">
                        <a16:creationId xmlns:a16="http://schemas.microsoft.com/office/drawing/2014/main" id="{881F4C90-A96D-403C-8B8B-3631F275D876}"/>
                      </a:ext>
                    </a:extLst>
                  </p:cNvPr>
                  <p:cNvSpPr/>
                  <p:nvPr/>
                </p:nvSpPr>
                <p:spPr bwMode="auto">
                  <a:xfrm>
                    <a:off x="528272" y="4458553"/>
                    <a:ext cx="423801" cy="383179"/>
                  </a:xfrm>
                  <a:prstGeom prst="hexagon">
                    <a:avLst/>
                  </a:prstGeom>
                  <a:solidFill>
                    <a:schemeClr val="bg1"/>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chemeClr val="accent4"/>
                      </a:solidFill>
                      <a:latin typeface="Segoe UI Light" panose="020B0502040204020203" pitchFamily="34" charset="0"/>
                      <a:cs typeface="Segoe UI Light" panose="020B0502040204020203" pitchFamily="34" charset="0"/>
                    </a:endParaRPr>
                  </a:p>
                </p:txBody>
              </p:sp>
              <p:sp>
                <p:nvSpPr>
                  <p:cNvPr id="128" name="Page2_E7C3" title="Icon of a document">
                    <a:extLst>
                      <a:ext uri="{FF2B5EF4-FFF2-40B4-BE49-F238E27FC236}">
                        <a16:creationId xmlns:a16="http://schemas.microsoft.com/office/drawing/2014/main" id="{9DC2E0D8-2A8A-4702-9CD7-921B87FD1C64}"/>
                      </a:ext>
                    </a:extLst>
                  </p:cNvPr>
                  <p:cNvSpPr>
                    <a:spLocks noChangeAspect="1" noEditPoints="1"/>
                  </p:cNvSpPr>
                  <p:nvPr/>
                </p:nvSpPr>
                <p:spPr bwMode="auto">
                  <a:xfrm>
                    <a:off x="629892" y="4518609"/>
                    <a:ext cx="225985" cy="26273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4"/>
                      </a:solidFill>
                      <a:latin typeface="Segoe UI Light" panose="020B0502040204020203" pitchFamily="34" charset="0"/>
                      <a:cs typeface="Segoe UI Light" panose="020B0502040204020203" pitchFamily="34" charset="0"/>
                    </a:endParaRPr>
                  </a:p>
                </p:txBody>
              </p:sp>
              <p:cxnSp>
                <p:nvCxnSpPr>
                  <p:cNvPr id="74" name="Straight Connector 73">
                    <a:extLst>
                      <a:ext uri="{FF2B5EF4-FFF2-40B4-BE49-F238E27FC236}">
                        <a16:creationId xmlns:a16="http://schemas.microsoft.com/office/drawing/2014/main" id="{B3D372C9-849A-4A0E-ACF8-F6FEEFEED822}"/>
                      </a:ext>
                    </a:extLst>
                  </p:cNvPr>
                  <p:cNvCxnSpPr/>
                  <p:nvPr/>
                </p:nvCxnSpPr>
                <p:spPr>
                  <a:xfrm>
                    <a:off x="691604" y="4621441"/>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F14F652-474B-49EE-B654-C7ACB15DF2AF}"/>
                      </a:ext>
                    </a:extLst>
                  </p:cNvPr>
                  <p:cNvCxnSpPr/>
                  <p:nvPr/>
                </p:nvCxnSpPr>
                <p:spPr>
                  <a:xfrm>
                    <a:off x="691604" y="4659541"/>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962D201-630D-4537-85CF-71FFCE055E28}"/>
                      </a:ext>
                    </a:extLst>
                  </p:cNvPr>
                  <p:cNvCxnSpPr/>
                  <p:nvPr/>
                </p:nvCxnSpPr>
                <p:spPr>
                  <a:xfrm>
                    <a:off x="691604" y="4692882"/>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D85A028-6402-43B9-AF95-A844C609ED3F}"/>
                      </a:ext>
                    </a:extLst>
                  </p:cNvPr>
                  <p:cNvCxnSpPr/>
                  <p:nvPr/>
                </p:nvCxnSpPr>
                <p:spPr>
                  <a:xfrm>
                    <a:off x="691604" y="4721453"/>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9" name="server" title="Icon of a server tower">
                <a:extLst>
                  <a:ext uri="{FF2B5EF4-FFF2-40B4-BE49-F238E27FC236}">
                    <a16:creationId xmlns:a16="http://schemas.microsoft.com/office/drawing/2014/main" id="{FD8057B7-860D-4664-9DFC-B0BFB4F29F9C}"/>
                  </a:ext>
                </a:extLst>
              </p:cNvPr>
              <p:cNvSpPr>
                <a:spLocks noChangeAspect="1" noEditPoints="1"/>
              </p:cNvSpPr>
              <p:nvPr/>
            </p:nvSpPr>
            <p:spPr bwMode="auto">
              <a:xfrm>
                <a:off x="1412582" y="2395241"/>
                <a:ext cx="199169" cy="3782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6">
                      <a:lumMod val="50000"/>
                    </a:schemeClr>
                  </a:solidFill>
                  <a:latin typeface="Segoe UI Light" panose="020B0502040204020203" pitchFamily="34" charset="0"/>
                  <a:cs typeface="Segoe UI Light" panose="020B0502040204020203" pitchFamily="34" charset="0"/>
                </a:endParaRPr>
              </a:p>
            </p:txBody>
          </p:sp>
        </p:grpSp>
        <p:pic>
          <p:nvPicPr>
            <p:cNvPr id="29" name="Picture 28">
              <a:extLst>
                <a:ext uri="{FF2B5EF4-FFF2-40B4-BE49-F238E27FC236}">
                  <a16:creationId xmlns:a16="http://schemas.microsoft.com/office/drawing/2014/main" id="{C7FD5576-0376-47F6-8B3E-CAA2407AE538}"/>
                </a:ext>
              </a:extLst>
            </p:cNvPr>
            <p:cNvPicPr>
              <a:picLocks noChangeAspect="1"/>
            </p:cNvPicPr>
            <p:nvPr/>
          </p:nvPicPr>
          <p:blipFill>
            <a:blip r:embed="rId5"/>
            <a:stretch>
              <a:fillRect/>
            </a:stretch>
          </p:blipFill>
          <p:spPr>
            <a:xfrm>
              <a:off x="1338994" y="3217821"/>
              <a:ext cx="397830" cy="397830"/>
            </a:xfrm>
            <a:prstGeom prst="rect">
              <a:avLst/>
            </a:prstGeom>
          </p:spPr>
        </p:pic>
      </p:grpSp>
      <p:grpSp>
        <p:nvGrpSpPr>
          <p:cNvPr id="43" name="Group 42">
            <a:extLst>
              <a:ext uri="{FF2B5EF4-FFF2-40B4-BE49-F238E27FC236}">
                <a16:creationId xmlns:a16="http://schemas.microsoft.com/office/drawing/2014/main" id="{E7A9B468-572D-471B-8BB1-7EDBB2D749C9}"/>
              </a:ext>
            </a:extLst>
          </p:cNvPr>
          <p:cNvGrpSpPr/>
          <p:nvPr/>
        </p:nvGrpSpPr>
        <p:grpSpPr>
          <a:xfrm>
            <a:off x="6975962" y="2204257"/>
            <a:ext cx="1778193" cy="2712759"/>
            <a:chOff x="6975962" y="2204257"/>
            <a:chExt cx="1778193" cy="2712759"/>
          </a:xfrm>
        </p:grpSpPr>
        <p:grpSp>
          <p:nvGrpSpPr>
            <p:cNvPr id="20" name="Group 19">
              <a:extLst>
                <a:ext uri="{FF2B5EF4-FFF2-40B4-BE49-F238E27FC236}">
                  <a16:creationId xmlns:a16="http://schemas.microsoft.com/office/drawing/2014/main" id="{AAE059BD-577A-4627-B95D-A86A6BB3E7B7}"/>
                </a:ext>
              </a:extLst>
            </p:cNvPr>
            <p:cNvGrpSpPr/>
            <p:nvPr/>
          </p:nvGrpSpPr>
          <p:grpSpPr>
            <a:xfrm>
              <a:off x="6975962" y="2204257"/>
              <a:ext cx="1778193" cy="2712759"/>
              <a:chOff x="2116557" y="2488777"/>
              <a:chExt cx="1778193" cy="2712759"/>
            </a:xfrm>
          </p:grpSpPr>
          <p:grpSp>
            <p:nvGrpSpPr>
              <p:cNvPr id="47" name="Group 46">
                <a:extLst>
                  <a:ext uri="{FF2B5EF4-FFF2-40B4-BE49-F238E27FC236}">
                    <a16:creationId xmlns:a16="http://schemas.microsoft.com/office/drawing/2014/main" id="{9B96E953-22BB-4EB7-AB85-032F60E49779}"/>
                  </a:ext>
                </a:extLst>
              </p:cNvPr>
              <p:cNvGrpSpPr/>
              <p:nvPr/>
            </p:nvGrpSpPr>
            <p:grpSpPr>
              <a:xfrm>
                <a:off x="2116557" y="2488777"/>
                <a:ext cx="1778193" cy="2712759"/>
                <a:chOff x="2158998" y="2538186"/>
                <a:chExt cx="1813850" cy="2767154"/>
              </a:xfrm>
            </p:grpSpPr>
            <p:sp>
              <p:nvSpPr>
                <p:cNvPr id="63" name="Rectangle 62">
                  <a:extLst>
                    <a:ext uri="{FF2B5EF4-FFF2-40B4-BE49-F238E27FC236}">
                      <a16:creationId xmlns:a16="http://schemas.microsoft.com/office/drawing/2014/main" id="{84FF63D6-DEA8-4605-8B7F-4D67E60CA9E5}"/>
                    </a:ext>
                  </a:extLst>
                </p:cNvPr>
                <p:cNvSpPr/>
                <p:nvPr/>
              </p:nvSpPr>
              <p:spPr bwMode="auto">
                <a:xfrm>
                  <a:off x="2265545" y="2563336"/>
                  <a:ext cx="1707303" cy="2742004"/>
                </a:xfrm>
                <a:prstGeom prst="rect">
                  <a:avLst/>
                </a:prstGeom>
                <a:solidFill>
                  <a:schemeClr val="bg1"/>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6">
                        <a:lumMod val="50000"/>
                      </a:schemeClr>
                    </a:solidFill>
                    <a:latin typeface="Segoe UI Light" panose="020B0502040204020203" pitchFamily="34" charset="0"/>
                    <a:cs typeface="Segoe UI Light" panose="020B0502040204020203" pitchFamily="34" charset="0"/>
                  </a:endParaRPr>
                </a:p>
              </p:txBody>
            </p:sp>
            <p:sp>
              <p:nvSpPr>
                <p:cNvPr id="49" name="Rectangle 48">
                  <a:extLst>
                    <a:ext uri="{FF2B5EF4-FFF2-40B4-BE49-F238E27FC236}">
                      <a16:creationId xmlns:a16="http://schemas.microsoft.com/office/drawing/2014/main" id="{0DFC28EF-3603-4B0F-9BD6-9D0EB29AF5D4}"/>
                    </a:ext>
                  </a:extLst>
                </p:cNvPr>
                <p:cNvSpPr/>
                <p:nvPr/>
              </p:nvSpPr>
              <p:spPr bwMode="auto">
                <a:xfrm>
                  <a:off x="2260256" y="2538186"/>
                  <a:ext cx="1712591" cy="8450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GB" sz="1961" b="1" dirty="0">
                      <a:solidFill>
                        <a:schemeClr val="accent4"/>
                      </a:solidFill>
                      <a:latin typeface="Segoe UI Light" panose="020B0502040204020203" pitchFamily="34" charset="0"/>
                      <a:ea typeface="Segoe UI" pitchFamily="34" charset="0"/>
                      <a:cs typeface="Segoe UI Light" panose="020B0502040204020203" pitchFamily="34" charset="0"/>
                    </a:rPr>
                    <a:t>Create server endpoint</a:t>
                  </a:r>
                </a:p>
              </p:txBody>
            </p:sp>
            <p:sp>
              <p:nvSpPr>
                <p:cNvPr id="57" name="Rectangle 56">
                  <a:extLst>
                    <a:ext uri="{FF2B5EF4-FFF2-40B4-BE49-F238E27FC236}">
                      <a16:creationId xmlns:a16="http://schemas.microsoft.com/office/drawing/2014/main" id="{EAEB66A2-A967-46CE-9D63-9D40E22860A6}"/>
                    </a:ext>
                  </a:extLst>
                </p:cNvPr>
                <p:cNvSpPr/>
                <p:nvPr/>
              </p:nvSpPr>
              <p:spPr bwMode="auto">
                <a:xfrm>
                  <a:off x="2158998" y="4458419"/>
                  <a:ext cx="1712591"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ts val="10587"/>
                    </a:spcBef>
                    <a:spcAft>
                      <a:spcPct val="0"/>
                    </a:spcAft>
                  </a:pPr>
                  <a:endParaRPr lang="en-GB" sz="1372" dirty="0">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nvGrpSpPr>
                <p:cNvPr id="112" name="Group 111">
                  <a:extLst>
                    <a:ext uri="{FF2B5EF4-FFF2-40B4-BE49-F238E27FC236}">
                      <a16:creationId xmlns:a16="http://schemas.microsoft.com/office/drawing/2014/main" id="{BF716F24-FD84-4807-9243-A65586DCC40F}"/>
                    </a:ext>
                  </a:extLst>
                </p:cNvPr>
                <p:cNvGrpSpPr/>
                <p:nvPr/>
              </p:nvGrpSpPr>
              <p:grpSpPr>
                <a:xfrm>
                  <a:off x="2461088" y="4452676"/>
                  <a:ext cx="890404" cy="289561"/>
                  <a:chOff x="2461088" y="4416804"/>
                  <a:chExt cx="890404" cy="289561"/>
                </a:xfrm>
              </p:grpSpPr>
              <p:cxnSp>
                <p:nvCxnSpPr>
                  <p:cNvPr id="97" name="Straight Connector 96">
                    <a:extLst>
                      <a:ext uri="{FF2B5EF4-FFF2-40B4-BE49-F238E27FC236}">
                        <a16:creationId xmlns:a16="http://schemas.microsoft.com/office/drawing/2014/main" id="{6E5B0000-DCB4-4854-B0DD-15F7739292B2}"/>
                      </a:ext>
                    </a:extLst>
                  </p:cNvPr>
                  <p:cNvCxnSpPr>
                    <a:cxnSpLocks/>
                  </p:cNvCxnSpPr>
                  <p:nvPr/>
                </p:nvCxnSpPr>
                <p:spPr>
                  <a:xfrm>
                    <a:off x="2461088" y="4416804"/>
                    <a:ext cx="0" cy="289561"/>
                  </a:xfrm>
                  <a:prstGeom prst="line">
                    <a:avLst/>
                  </a:prstGeom>
                  <a:ln>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2019262-369E-4FDC-AB29-A76B9166EF35}"/>
                      </a:ext>
                    </a:extLst>
                  </p:cNvPr>
                  <p:cNvCxnSpPr>
                    <a:cxnSpLocks/>
                  </p:cNvCxnSpPr>
                  <p:nvPr/>
                </p:nvCxnSpPr>
                <p:spPr>
                  <a:xfrm>
                    <a:off x="3127018" y="4519164"/>
                    <a:ext cx="224474" cy="0"/>
                  </a:xfrm>
                  <a:prstGeom prst="straightConnector1">
                    <a:avLst/>
                  </a:prstGeom>
                  <a:ln w="95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659F68E-E9DE-46A6-9CD9-83CB0EB95F5D}"/>
                      </a:ext>
                    </a:extLst>
                  </p:cNvPr>
                  <p:cNvCxnSpPr>
                    <a:cxnSpLocks/>
                  </p:cNvCxnSpPr>
                  <p:nvPr/>
                </p:nvCxnSpPr>
                <p:spPr>
                  <a:xfrm>
                    <a:off x="2461088" y="4564525"/>
                    <a:ext cx="224474" cy="0"/>
                  </a:xfrm>
                  <a:prstGeom prst="straightConnector1">
                    <a:avLst/>
                  </a:prstGeom>
                  <a:ln w="95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83" name="server" title="Icon of a server tower">
                <a:extLst>
                  <a:ext uri="{FF2B5EF4-FFF2-40B4-BE49-F238E27FC236}">
                    <a16:creationId xmlns:a16="http://schemas.microsoft.com/office/drawing/2014/main" id="{D2FAE2B7-3F91-4C66-ADED-6B1BD6C8AB09}"/>
                  </a:ext>
                </a:extLst>
              </p:cNvPr>
              <p:cNvSpPr>
                <a:spLocks noChangeAspect="1" noEditPoints="1"/>
              </p:cNvSpPr>
              <p:nvPr/>
            </p:nvSpPr>
            <p:spPr bwMode="auto">
              <a:xfrm>
                <a:off x="2327967" y="3967845"/>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6">
                      <a:lumMod val="50000"/>
                    </a:schemeClr>
                  </a:solidFill>
                  <a:latin typeface="Segoe UI Light" panose="020B0502040204020203" pitchFamily="34" charset="0"/>
                  <a:cs typeface="Segoe UI Light" panose="020B0502040204020203" pitchFamily="34" charset="0"/>
                </a:endParaRPr>
              </a:p>
            </p:txBody>
          </p:sp>
          <p:sp>
            <p:nvSpPr>
              <p:cNvPr id="84" name="server" title="Icon of a server tower">
                <a:extLst>
                  <a:ext uri="{FF2B5EF4-FFF2-40B4-BE49-F238E27FC236}">
                    <a16:creationId xmlns:a16="http://schemas.microsoft.com/office/drawing/2014/main" id="{44C2360F-DE19-4015-A750-8832886763A5}"/>
                  </a:ext>
                </a:extLst>
              </p:cNvPr>
              <p:cNvSpPr>
                <a:spLocks noChangeAspect="1" noEditPoints="1"/>
              </p:cNvSpPr>
              <p:nvPr/>
            </p:nvSpPr>
            <p:spPr bwMode="auto">
              <a:xfrm>
                <a:off x="2315267" y="467925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6">
                      <a:lumMod val="50000"/>
                    </a:schemeClr>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9BD820E5-0FCE-4439-8E67-B1865F2C5DA1}"/>
                  </a:ext>
                </a:extLst>
              </p:cNvPr>
              <p:cNvGrpSpPr/>
              <p:nvPr/>
            </p:nvGrpSpPr>
            <p:grpSpPr>
              <a:xfrm>
                <a:off x="3314517" y="4262704"/>
                <a:ext cx="503932" cy="414006"/>
                <a:chOff x="3285609" y="4830082"/>
                <a:chExt cx="604131" cy="533439"/>
              </a:xfrm>
            </p:grpSpPr>
            <p:sp>
              <p:nvSpPr>
                <p:cNvPr id="9" name="Hexagon 8">
                  <a:extLst>
                    <a:ext uri="{FF2B5EF4-FFF2-40B4-BE49-F238E27FC236}">
                      <a16:creationId xmlns:a16="http://schemas.microsoft.com/office/drawing/2014/main" id="{D2702A6E-9AE3-4178-B854-57F666621C4D}"/>
                    </a:ext>
                  </a:extLst>
                </p:cNvPr>
                <p:cNvSpPr/>
                <p:nvPr/>
              </p:nvSpPr>
              <p:spPr bwMode="auto">
                <a:xfrm>
                  <a:off x="3285609" y="4830082"/>
                  <a:ext cx="604131" cy="533439"/>
                </a:xfrm>
                <a:prstGeom prst="hexagon">
                  <a:avLst/>
                </a:prstGeom>
                <a:solidFill>
                  <a:schemeClr val="bg1"/>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chemeClr val="accent6">
                        <a:lumMod val="50000"/>
                      </a:schemeClr>
                    </a:solidFill>
                    <a:latin typeface="Segoe UI Light" panose="020B0502040204020203" pitchFamily="34" charset="0"/>
                    <a:cs typeface="Segoe UI Light" panose="020B0502040204020203" pitchFamily="34" charset="0"/>
                  </a:endParaRPr>
                </a:p>
              </p:txBody>
            </p:sp>
            <p:sp>
              <p:nvSpPr>
                <p:cNvPr id="86" name="Page2_E7C3" title="Icon of a document">
                  <a:extLst>
                    <a:ext uri="{FF2B5EF4-FFF2-40B4-BE49-F238E27FC236}">
                      <a16:creationId xmlns:a16="http://schemas.microsoft.com/office/drawing/2014/main" id="{6A16AEEC-B15D-4297-A985-8800F46AE490}"/>
                    </a:ext>
                  </a:extLst>
                </p:cNvPr>
                <p:cNvSpPr>
                  <a:spLocks noChangeAspect="1" noEditPoints="1"/>
                </p:cNvSpPr>
                <p:nvPr/>
              </p:nvSpPr>
              <p:spPr bwMode="auto">
                <a:xfrm>
                  <a:off x="3453115" y="4907462"/>
                  <a:ext cx="292715"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6">
                        <a:lumMod val="50000"/>
                      </a:schemeClr>
                    </a:solidFill>
                    <a:latin typeface="Segoe UI Light" panose="020B0502040204020203" pitchFamily="34" charset="0"/>
                    <a:cs typeface="Segoe UI Light" panose="020B0502040204020203" pitchFamily="34" charset="0"/>
                  </a:endParaRPr>
                </a:p>
              </p:txBody>
            </p:sp>
          </p:grpSp>
          <p:cxnSp>
            <p:nvCxnSpPr>
              <p:cNvPr id="13" name="Straight Connector 12">
                <a:extLst>
                  <a:ext uri="{FF2B5EF4-FFF2-40B4-BE49-F238E27FC236}">
                    <a16:creationId xmlns:a16="http://schemas.microsoft.com/office/drawing/2014/main" id="{32196894-141A-436D-977F-09C598406137}"/>
                  </a:ext>
                </a:extLst>
              </p:cNvPr>
              <p:cNvCxnSpPr/>
              <p:nvPr/>
            </p:nvCxnSpPr>
            <p:spPr>
              <a:xfrm>
                <a:off x="3498850" y="444948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2E2EEAD-7E80-4322-81D4-A0C36E948043}"/>
                  </a:ext>
                </a:extLst>
              </p:cNvPr>
              <p:cNvCxnSpPr/>
              <p:nvPr/>
            </p:nvCxnSpPr>
            <p:spPr>
              <a:xfrm>
                <a:off x="3498850" y="448123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8EF9F22-33A6-424D-890C-4A18240B80D0}"/>
                  </a:ext>
                </a:extLst>
              </p:cNvPr>
              <p:cNvCxnSpPr/>
              <p:nvPr/>
            </p:nvCxnSpPr>
            <p:spPr>
              <a:xfrm>
                <a:off x="3505200" y="451298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F7E8BA5-DCC8-4E9E-A566-ED51E07B588F}"/>
                  </a:ext>
                </a:extLst>
              </p:cNvPr>
              <p:cNvCxnSpPr/>
              <p:nvPr/>
            </p:nvCxnSpPr>
            <p:spPr>
              <a:xfrm>
                <a:off x="3505200" y="454473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2AA597-911A-4F0C-8252-CACD6E4439AD}"/>
                </a:ext>
              </a:extLst>
            </p:cNvPr>
            <p:cNvPicPr>
              <a:picLocks noChangeAspect="1"/>
            </p:cNvPicPr>
            <p:nvPr/>
          </p:nvPicPr>
          <p:blipFill>
            <a:blip r:embed="rId5"/>
            <a:stretch>
              <a:fillRect/>
            </a:stretch>
          </p:blipFill>
          <p:spPr>
            <a:xfrm>
              <a:off x="7496836" y="4001321"/>
              <a:ext cx="391310" cy="391310"/>
            </a:xfrm>
            <a:prstGeom prst="rect">
              <a:avLst/>
            </a:prstGeom>
          </p:spPr>
        </p:pic>
      </p:grpSp>
      <p:grpSp>
        <p:nvGrpSpPr>
          <p:cNvPr id="42" name="Group 41">
            <a:extLst>
              <a:ext uri="{FF2B5EF4-FFF2-40B4-BE49-F238E27FC236}">
                <a16:creationId xmlns:a16="http://schemas.microsoft.com/office/drawing/2014/main" id="{1853CF01-04B6-4A90-BBBD-BF73F86D5012}"/>
              </a:ext>
            </a:extLst>
          </p:cNvPr>
          <p:cNvGrpSpPr/>
          <p:nvPr/>
        </p:nvGrpSpPr>
        <p:grpSpPr>
          <a:xfrm>
            <a:off x="3016156" y="2130518"/>
            <a:ext cx="1676334" cy="2787649"/>
            <a:chOff x="5090408" y="2130518"/>
            <a:chExt cx="1676334" cy="2787649"/>
          </a:xfrm>
        </p:grpSpPr>
        <p:grpSp>
          <p:nvGrpSpPr>
            <p:cNvPr id="85" name="Group 84">
              <a:extLst>
                <a:ext uri="{FF2B5EF4-FFF2-40B4-BE49-F238E27FC236}">
                  <a16:creationId xmlns:a16="http://schemas.microsoft.com/office/drawing/2014/main" id="{7FC679F6-5B4D-4BF1-9F9F-1877926EBECE}"/>
                </a:ext>
              </a:extLst>
            </p:cNvPr>
            <p:cNvGrpSpPr/>
            <p:nvPr/>
          </p:nvGrpSpPr>
          <p:grpSpPr>
            <a:xfrm>
              <a:off x="5090408" y="2130518"/>
              <a:ext cx="1676334" cy="2787649"/>
              <a:chOff x="4305657" y="2378168"/>
              <a:chExt cx="1676334" cy="2787649"/>
            </a:xfrm>
          </p:grpSpPr>
          <p:grpSp>
            <p:nvGrpSpPr>
              <p:cNvPr id="50" name="Group 49">
                <a:extLst>
                  <a:ext uri="{FF2B5EF4-FFF2-40B4-BE49-F238E27FC236}">
                    <a16:creationId xmlns:a16="http://schemas.microsoft.com/office/drawing/2014/main" id="{C247733B-0834-4819-9F15-279F16591AED}"/>
                  </a:ext>
                </a:extLst>
              </p:cNvPr>
              <p:cNvGrpSpPr/>
              <p:nvPr/>
            </p:nvGrpSpPr>
            <p:grpSpPr>
              <a:xfrm>
                <a:off x="4305657" y="2378168"/>
                <a:ext cx="1676334" cy="2787649"/>
                <a:chOff x="6281938" y="2378168"/>
                <a:chExt cx="1676334" cy="2787649"/>
              </a:xfrm>
            </p:grpSpPr>
            <p:sp>
              <p:nvSpPr>
                <p:cNvPr id="65" name="Rectangle 64">
                  <a:extLst>
                    <a:ext uri="{FF2B5EF4-FFF2-40B4-BE49-F238E27FC236}">
                      <a16:creationId xmlns:a16="http://schemas.microsoft.com/office/drawing/2014/main" id="{8492FD91-A951-4736-A269-123EE2F247EA}"/>
                    </a:ext>
                  </a:extLst>
                </p:cNvPr>
                <p:cNvSpPr/>
                <p:nvPr/>
              </p:nvSpPr>
              <p:spPr bwMode="auto">
                <a:xfrm>
                  <a:off x="6284531" y="2477714"/>
                  <a:ext cx="1673741" cy="2688103"/>
                </a:xfrm>
                <a:prstGeom prst="rect">
                  <a:avLst/>
                </a:prstGeom>
                <a:solidFill>
                  <a:schemeClr val="bg1"/>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chemeClr val="accent4"/>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48D96589-75FB-458E-897C-D839E85E096B}"/>
                    </a:ext>
                  </a:extLst>
                </p:cNvPr>
                <p:cNvSpPr/>
                <p:nvPr/>
              </p:nvSpPr>
              <p:spPr bwMode="auto">
                <a:xfrm>
                  <a:off x="6281938" y="2378168"/>
                  <a:ext cx="1671152" cy="828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10587"/>
                    </a:spcBef>
                    <a:spcAft>
                      <a:spcPct val="0"/>
                    </a:spcAft>
                  </a:pPr>
                  <a:r>
                    <a:rPr lang="en-GB" sz="1961" b="1" dirty="0">
                      <a:solidFill>
                        <a:schemeClr val="accent4"/>
                      </a:solidFill>
                      <a:latin typeface="Segoe UI Light" panose="020B0502040204020203" pitchFamily="34" charset="0"/>
                      <a:ea typeface="Segoe UI" pitchFamily="34" charset="0"/>
                      <a:cs typeface="Segoe UI Light" panose="020B0502040204020203" pitchFamily="34" charset="0"/>
                    </a:rPr>
                    <a:t>Create Sync Group</a:t>
                  </a:r>
                  <a:endParaRPr lang="en-GB" sz="1372" dirty="0">
                    <a:solidFill>
                      <a:schemeClr val="accent4"/>
                    </a:solidFill>
                    <a:latin typeface="Segoe UI Light" panose="020B0502040204020203" pitchFamily="34" charset="0"/>
                    <a:cs typeface="Segoe UI Light" panose="020B0502040204020203" pitchFamily="34" charset="0"/>
                  </a:endParaRPr>
                </a:p>
              </p:txBody>
            </p:sp>
            <p:sp>
              <p:nvSpPr>
                <p:cNvPr id="59" name="Rectangle 58">
                  <a:extLst>
                    <a:ext uri="{FF2B5EF4-FFF2-40B4-BE49-F238E27FC236}">
                      <a16:creationId xmlns:a16="http://schemas.microsoft.com/office/drawing/2014/main" id="{0A1F990E-AB50-4FBB-9D1B-63B0D073FF99}"/>
                    </a:ext>
                  </a:extLst>
                </p:cNvPr>
                <p:cNvSpPr/>
                <p:nvPr/>
              </p:nvSpPr>
              <p:spPr bwMode="auto">
                <a:xfrm>
                  <a:off x="6281938" y="4113024"/>
                  <a:ext cx="1673741" cy="1036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ts val="10587"/>
                    </a:spcBef>
                    <a:spcAft>
                      <a:spcPct val="0"/>
                    </a:spcAft>
                  </a:pPr>
                  <a:endParaRPr lang="en-GB" sz="1372" dirty="0">
                    <a:solidFill>
                      <a:schemeClr val="accent4"/>
                    </a:solidFill>
                    <a:latin typeface="Segoe UI Light" panose="020B0502040204020203" pitchFamily="34" charset="0"/>
                    <a:cs typeface="Segoe UI Light" panose="020B0502040204020203" pitchFamily="34" charset="0"/>
                  </a:endParaRPr>
                </a:p>
              </p:txBody>
            </p:sp>
          </p:grpSp>
          <p:cxnSp>
            <p:nvCxnSpPr>
              <p:cNvPr id="135" name="Straight Arrow Connector 134">
                <a:extLst>
                  <a:ext uri="{FF2B5EF4-FFF2-40B4-BE49-F238E27FC236}">
                    <a16:creationId xmlns:a16="http://schemas.microsoft.com/office/drawing/2014/main" id="{435BB9BE-7D8A-4420-AE26-359300C27D18}"/>
                  </a:ext>
                </a:extLst>
              </p:cNvPr>
              <p:cNvCxnSpPr>
                <a:cxnSpLocks/>
              </p:cNvCxnSpPr>
              <p:nvPr/>
            </p:nvCxnSpPr>
            <p:spPr>
              <a:xfrm>
                <a:off x="5205261" y="4484891"/>
                <a:ext cx="220061" cy="0"/>
              </a:xfrm>
              <a:prstGeom prst="straightConnector1">
                <a:avLst/>
              </a:prstGeom>
              <a:ln w="952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7" name="Hexagon 136">
                <a:extLst>
                  <a:ext uri="{FF2B5EF4-FFF2-40B4-BE49-F238E27FC236}">
                    <a16:creationId xmlns:a16="http://schemas.microsoft.com/office/drawing/2014/main" id="{B38375B6-8233-46F5-A101-573286DE2EDD}"/>
                  </a:ext>
                </a:extLst>
              </p:cNvPr>
              <p:cNvSpPr/>
              <p:nvPr/>
            </p:nvSpPr>
            <p:spPr bwMode="auto">
              <a:xfrm>
                <a:off x="5479383" y="4289477"/>
                <a:ext cx="423801" cy="383179"/>
              </a:xfrm>
              <a:prstGeom prst="hexagon">
                <a:avLst/>
              </a:prstGeom>
              <a:solidFill>
                <a:schemeClr val="bg1"/>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chemeClr val="accent4"/>
                  </a:solidFill>
                  <a:latin typeface="Segoe UI Light" panose="020B0502040204020203" pitchFamily="34" charset="0"/>
                  <a:cs typeface="Segoe UI Light" panose="020B0502040204020203" pitchFamily="34" charset="0"/>
                </a:endParaRPr>
              </a:p>
            </p:txBody>
          </p:sp>
          <p:sp>
            <p:nvSpPr>
              <p:cNvPr id="138" name="Page2_E7C3" title="Icon of a document">
                <a:extLst>
                  <a:ext uri="{FF2B5EF4-FFF2-40B4-BE49-F238E27FC236}">
                    <a16:creationId xmlns:a16="http://schemas.microsoft.com/office/drawing/2014/main" id="{121E5479-7EDC-45FA-A13E-0BA0F37CD08F}"/>
                  </a:ext>
                </a:extLst>
              </p:cNvPr>
              <p:cNvSpPr>
                <a:spLocks noChangeAspect="1" noEditPoints="1"/>
              </p:cNvSpPr>
              <p:nvPr/>
            </p:nvSpPr>
            <p:spPr bwMode="auto">
              <a:xfrm>
                <a:off x="5586718" y="4349533"/>
                <a:ext cx="225985" cy="26273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4"/>
                  </a:solidFill>
                  <a:latin typeface="Segoe UI Light" panose="020B0502040204020203" pitchFamily="34" charset="0"/>
                  <a:cs typeface="Segoe UI Light" panose="020B0502040204020203" pitchFamily="34" charset="0"/>
                </a:endParaRPr>
              </a:p>
            </p:txBody>
          </p:sp>
          <p:cxnSp>
            <p:nvCxnSpPr>
              <p:cNvPr id="139" name="Straight Connector 138">
                <a:extLst>
                  <a:ext uri="{FF2B5EF4-FFF2-40B4-BE49-F238E27FC236}">
                    <a16:creationId xmlns:a16="http://schemas.microsoft.com/office/drawing/2014/main" id="{B5B08E52-E8C9-43EB-B910-D041DA05CCFE}"/>
                  </a:ext>
                </a:extLst>
              </p:cNvPr>
              <p:cNvCxnSpPr/>
              <p:nvPr/>
            </p:nvCxnSpPr>
            <p:spPr>
              <a:xfrm>
                <a:off x="5642715" y="4452365"/>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949D75A-AEB4-4C2B-B386-CBF3A786A119}"/>
                  </a:ext>
                </a:extLst>
              </p:cNvPr>
              <p:cNvCxnSpPr/>
              <p:nvPr/>
            </p:nvCxnSpPr>
            <p:spPr>
              <a:xfrm>
                <a:off x="5642715" y="4490465"/>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6B256D4-614F-4EFC-84D6-B70D53914B95}"/>
                  </a:ext>
                </a:extLst>
              </p:cNvPr>
              <p:cNvCxnSpPr/>
              <p:nvPr/>
            </p:nvCxnSpPr>
            <p:spPr>
              <a:xfrm>
                <a:off x="5648430" y="4523806"/>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E0B605F-44FE-48EB-8C20-BC1173C31C54}"/>
                  </a:ext>
                </a:extLst>
              </p:cNvPr>
              <p:cNvCxnSpPr/>
              <p:nvPr/>
            </p:nvCxnSpPr>
            <p:spPr>
              <a:xfrm>
                <a:off x="5648430" y="4552377"/>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5" name="Picture 114">
              <a:extLst>
                <a:ext uri="{FF2B5EF4-FFF2-40B4-BE49-F238E27FC236}">
                  <a16:creationId xmlns:a16="http://schemas.microsoft.com/office/drawing/2014/main" id="{4629D1FD-EBAC-43D7-8207-9F8A6ABF14B5}"/>
                </a:ext>
              </a:extLst>
            </p:cNvPr>
            <p:cNvPicPr>
              <a:picLocks noChangeAspect="1"/>
            </p:cNvPicPr>
            <p:nvPr/>
          </p:nvPicPr>
          <p:blipFill>
            <a:blip r:embed="rId5"/>
            <a:stretch>
              <a:fillRect/>
            </a:stretch>
          </p:blipFill>
          <p:spPr>
            <a:xfrm>
              <a:off x="5522189" y="3969224"/>
              <a:ext cx="455782" cy="455782"/>
            </a:xfrm>
            <a:prstGeom prst="rect">
              <a:avLst/>
            </a:prstGeom>
          </p:spPr>
        </p:pic>
      </p:grpSp>
      <p:grpSp>
        <p:nvGrpSpPr>
          <p:cNvPr id="4" name="Group 3">
            <a:extLst>
              <a:ext uri="{FF2B5EF4-FFF2-40B4-BE49-F238E27FC236}">
                <a16:creationId xmlns:a16="http://schemas.microsoft.com/office/drawing/2014/main" id="{2041F6D6-D9A9-4373-A0C2-687F0C7C2EC5}"/>
              </a:ext>
            </a:extLst>
          </p:cNvPr>
          <p:cNvGrpSpPr/>
          <p:nvPr/>
        </p:nvGrpSpPr>
        <p:grpSpPr>
          <a:xfrm>
            <a:off x="5037134" y="2120477"/>
            <a:ext cx="1971813" cy="2797689"/>
            <a:chOff x="2996578" y="2120477"/>
            <a:chExt cx="1971813" cy="2797689"/>
          </a:xfrm>
        </p:grpSpPr>
        <p:grpSp>
          <p:nvGrpSpPr>
            <p:cNvPr id="24" name="Group 23">
              <a:extLst>
                <a:ext uri="{FF2B5EF4-FFF2-40B4-BE49-F238E27FC236}">
                  <a16:creationId xmlns:a16="http://schemas.microsoft.com/office/drawing/2014/main" id="{F4786012-8664-4EF0-AEC7-E9988A538C26}"/>
                </a:ext>
              </a:extLst>
            </p:cNvPr>
            <p:cNvGrpSpPr/>
            <p:nvPr/>
          </p:nvGrpSpPr>
          <p:grpSpPr>
            <a:xfrm>
              <a:off x="2996578" y="2120477"/>
              <a:ext cx="1971813" cy="2797689"/>
              <a:chOff x="4250177" y="2368127"/>
              <a:chExt cx="1971813" cy="2797689"/>
            </a:xfrm>
          </p:grpSpPr>
          <p:sp>
            <p:nvSpPr>
              <p:cNvPr id="35" name="Rectangle 34">
                <a:extLst>
                  <a:ext uri="{FF2B5EF4-FFF2-40B4-BE49-F238E27FC236}">
                    <a16:creationId xmlns:a16="http://schemas.microsoft.com/office/drawing/2014/main" id="{181ACD61-78C9-4F24-8433-3A1E55571462}"/>
                  </a:ext>
                </a:extLst>
              </p:cNvPr>
              <p:cNvSpPr/>
              <p:nvPr/>
            </p:nvSpPr>
            <p:spPr>
              <a:xfrm>
                <a:off x="5976410" y="3245263"/>
                <a:ext cx="245580" cy="358560"/>
              </a:xfrm>
              <a:prstGeom prst="rect">
                <a:avLst/>
              </a:prstGeom>
            </p:spPr>
            <p:txBody>
              <a:bodyPr wrap="none">
                <a:spAutoFit/>
              </a:bodyPr>
              <a:lstStyle/>
              <a:p>
                <a:r>
                  <a:rPr lang="en-US" sz="1730" dirty="0">
                    <a:solidFill>
                      <a:schemeClr val="accent6">
                        <a:lumMod val="50000"/>
                      </a:schemeClr>
                    </a:solidFill>
                    <a:latin typeface="Segoe UI Light" panose="020B0502040204020203" pitchFamily="34" charset="0"/>
                    <a:cs typeface="Segoe UI Light" panose="020B0502040204020203" pitchFamily="34" charset="0"/>
                  </a:rPr>
                  <a:t> </a:t>
                </a:r>
              </a:p>
            </p:txBody>
          </p:sp>
          <p:sp>
            <p:nvSpPr>
              <p:cNvPr id="36" name="Rectangle 35">
                <a:extLst>
                  <a:ext uri="{FF2B5EF4-FFF2-40B4-BE49-F238E27FC236}">
                    <a16:creationId xmlns:a16="http://schemas.microsoft.com/office/drawing/2014/main" id="{6E624AC3-A4C7-4A7D-A443-B046115B192A}"/>
                  </a:ext>
                </a:extLst>
              </p:cNvPr>
              <p:cNvSpPr/>
              <p:nvPr/>
            </p:nvSpPr>
            <p:spPr>
              <a:xfrm>
                <a:off x="5976410" y="3245263"/>
                <a:ext cx="245580" cy="358560"/>
              </a:xfrm>
              <a:prstGeom prst="rect">
                <a:avLst/>
              </a:prstGeom>
            </p:spPr>
            <p:txBody>
              <a:bodyPr wrap="none">
                <a:spAutoFit/>
              </a:bodyPr>
              <a:lstStyle/>
              <a:p>
                <a:r>
                  <a:rPr lang="en-US" sz="1730" dirty="0">
                    <a:solidFill>
                      <a:schemeClr val="accent6">
                        <a:lumMod val="50000"/>
                      </a:schemeClr>
                    </a:solidFill>
                    <a:latin typeface="Segoe UI Light" panose="020B0502040204020203" pitchFamily="34" charset="0"/>
                    <a:cs typeface="Segoe UI Light" panose="020B0502040204020203" pitchFamily="34" charset="0"/>
                  </a:rPr>
                  <a:t> </a:t>
                </a:r>
              </a:p>
            </p:txBody>
          </p:sp>
          <p:sp>
            <p:nvSpPr>
              <p:cNvPr id="37" name="Rectangle 36">
                <a:extLst>
                  <a:ext uri="{FF2B5EF4-FFF2-40B4-BE49-F238E27FC236}">
                    <a16:creationId xmlns:a16="http://schemas.microsoft.com/office/drawing/2014/main" id="{64E8D014-9727-425A-9C64-F872CE845651}"/>
                  </a:ext>
                </a:extLst>
              </p:cNvPr>
              <p:cNvSpPr/>
              <p:nvPr/>
            </p:nvSpPr>
            <p:spPr>
              <a:xfrm>
                <a:off x="5976410" y="3245263"/>
                <a:ext cx="245580" cy="358560"/>
              </a:xfrm>
              <a:prstGeom prst="rect">
                <a:avLst/>
              </a:prstGeom>
            </p:spPr>
            <p:txBody>
              <a:bodyPr wrap="none">
                <a:spAutoFit/>
              </a:bodyPr>
              <a:lstStyle/>
              <a:p>
                <a:r>
                  <a:rPr lang="en-US" sz="1730" dirty="0">
                    <a:solidFill>
                      <a:schemeClr val="accent6">
                        <a:lumMod val="50000"/>
                      </a:schemeClr>
                    </a:solidFill>
                    <a:latin typeface="Segoe UI Light" panose="020B0502040204020203" pitchFamily="34" charset="0"/>
                    <a:cs typeface="Segoe UI Light" panose="020B0502040204020203" pitchFamily="34" charset="0"/>
                  </a:rPr>
                  <a:t> </a:t>
                </a:r>
              </a:p>
            </p:txBody>
          </p:sp>
          <p:grpSp>
            <p:nvGrpSpPr>
              <p:cNvPr id="45" name="Group 44">
                <a:extLst>
                  <a:ext uri="{FF2B5EF4-FFF2-40B4-BE49-F238E27FC236}">
                    <a16:creationId xmlns:a16="http://schemas.microsoft.com/office/drawing/2014/main" id="{C83696A8-C2B0-4AC5-B3A4-D1D0EE22ED30}"/>
                  </a:ext>
                </a:extLst>
              </p:cNvPr>
              <p:cNvGrpSpPr/>
              <p:nvPr/>
            </p:nvGrpSpPr>
            <p:grpSpPr>
              <a:xfrm>
                <a:off x="4250177" y="2368127"/>
                <a:ext cx="1676334" cy="2797689"/>
                <a:chOff x="4335401" y="2415116"/>
                <a:chExt cx="1709948" cy="2853789"/>
              </a:xfrm>
            </p:grpSpPr>
            <p:sp>
              <p:nvSpPr>
                <p:cNvPr id="64" name="Rectangle 63">
                  <a:extLst>
                    <a:ext uri="{FF2B5EF4-FFF2-40B4-BE49-F238E27FC236}">
                      <a16:creationId xmlns:a16="http://schemas.microsoft.com/office/drawing/2014/main" id="{B97D4670-3FCD-48AA-A289-ECCDF6939454}"/>
                    </a:ext>
                  </a:extLst>
                </p:cNvPr>
                <p:cNvSpPr/>
                <p:nvPr/>
              </p:nvSpPr>
              <p:spPr bwMode="auto">
                <a:xfrm>
                  <a:off x="4338045" y="2526900"/>
                  <a:ext cx="1707303" cy="2742005"/>
                </a:xfrm>
                <a:prstGeom prst="rect">
                  <a:avLst/>
                </a:prstGeom>
                <a:solidFill>
                  <a:schemeClr val="bg1"/>
                </a:solidFill>
                <a:ln w="9525" cap="flat">
                  <a:solidFill>
                    <a:schemeClr val="accent6">
                      <a:lumMod val="50000"/>
                    </a:schemeClr>
                  </a:solidFill>
                  <a:prstDash val="solid"/>
                  <a:miter/>
                </a:ln>
              </p:spPr>
              <p:txBody>
                <a:bodyPr rtlCol="0" anchor="ctr"/>
                <a:lstStyle/>
                <a:p>
                  <a:endParaRPr lang="en-GB" dirty="0" err="1">
                    <a:solidFill>
                      <a:schemeClr val="accent4"/>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380D5E01-4A01-4818-831E-4ECE58E38851}"/>
                    </a:ext>
                  </a:extLst>
                </p:cNvPr>
                <p:cNvSpPr/>
                <p:nvPr/>
              </p:nvSpPr>
              <p:spPr bwMode="auto">
                <a:xfrm>
                  <a:off x="4340687" y="2415116"/>
                  <a:ext cx="1704662" cy="845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GB" sz="1961" b="1" dirty="0">
                      <a:solidFill>
                        <a:schemeClr val="accent4"/>
                      </a:solidFill>
                      <a:latin typeface="Segoe UI Light" panose="020B0502040204020203" pitchFamily="34" charset="0"/>
                      <a:ea typeface="Segoe UI" pitchFamily="34" charset="0"/>
                      <a:cs typeface="Segoe UI Light" panose="020B0502040204020203" pitchFamily="34" charset="0"/>
                    </a:rPr>
                    <a:t>Register Server</a:t>
                  </a:r>
                </a:p>
              </p:txBody>
            </p:sp>
            <p:sp>
              <p:nvSpPr>
                <p:cNvPr id="58" name="Rectangle 57">
                  <a:extLst>
                    <a:ext uri="{FF2B5EF4-FFF2-40B4-BE49-F238E27FC236}">
                      <a16:creationId xmlns:a16="http://schemas.microsoft.com/office/drawing/2014/main" id="{F6779422-5C05-43BF-988F-AE3CFB6BA207}"/>
                    </a:ext>
                  </a:extLst>
                </p:cNvPr>
                <p:cNvSpPr/>
                <p:nvPr/>
              </p:nvSpPr>
              <p:spPr bwMode="auto">
                <a:xfrm>
                  <a:off x="4335401" y="4195002"/>
                  <a:ext cx="1694521"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ts val="10587"/>
                    </a:spcBef>
                    <a:spcAft>
                      <a:spcPct val="0"/>
                    </a:spcAft>
                  </a:pPr>
                  <a:endParaRPr lang="en-GB" sz="1372" dirty="0">
                    <a:solidFill>
                      <a:schemeClr val="accent6">
                        <a:lumMod val="50000"/>
                      </a:schemeClr>
                    </a:solidFill>
                    <a:latin typeface="Segoe UI Light" panose="020B0502040204020203" pitchFamily="34" charset="0"/>
                    <a:cs typeface="Segoe UI Light" panose="020B0502040204020203" pitchFamily="34" charset="0"/>
                  </a:endParaRPr>
                </a:p>
              </p:txBody>
            </p:sp>
          </p:grpSp>
        </p:grpSp>
        <p:sp>
          <p:nvSpPr>
            <p:cNvPr id="116" name="server" title="Icon of a server tower">
              <a:extLst>
                <a:ext uri="{FF2B5EF4-FFF2-40B4-BE49-F238E27FC236}">
                  <a16:creationId xmlns:a16="http://schemas.microsoft.com/office/drawing/2014/main" id="{5F34C459-514A-4BE8-B414-6CD6953C1D15}"/>
                </a:ext>
              </a:extLst>
            </p:cNvPr>
            <p:cNvSpPr>
              <a:spLocks noChangeAspect="1" noEditPoints="1"/>
            </p:cNvSpPr>
            <p:nvPr/>
          </p:nvSpPr>
          <p:spPr bwMode="auto">
            <a:xfrm>
              <a:off x="3138360" y="372022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6">
                    <a:lumMod val="50000"/>
                  </a:schemeClr>
                </a:solidFill>
                <a:latin typeface="Segoe UI Light" panose="020B0502040204020203" pitchFamily="34" charset="0"/>
                <a:cs typeface="Segoe UI Light" panose="020B0502040204020203" pitchFamily="34" charset="0"/>
              </a:endParaRPr>
            </a:p>
          </p:txBody>
        </p:sp>
        <p:sp>
          <p:nvSpPr>
            <p:cNvPr id="117" name="server" title="Icon of a server tower">
              <a:extLst>
                <a:ext uri="{FF2B5EF4-FFF2-40B4-BE49-F238E27FC236}">
                  <a16:creationId xmlns:a16="http://schemas.microsoft.com/office/drawing/2014/main" id="{8FFB8BA9-D9BE-4457-B3A3-4FE223567E4E}"/>
                </a:ext>
              </a:extLst>
            </p:cNvPr>
            <p:cNvSpPr>
              <a:spLocks noChangeAspect="1" noEditPoints="1"/>
            </p:cNvSpPr>
            <p:nvPr/>
          </p:nvSpPr>
          <p:spPr bwMode="auto">
            <a:xfrm>
              <a:off x="3125660" y="443163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6">
                    <a:lumMod val="50000"/>
                  </a:schemeClr>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86897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par>
                          <p:cTn id="48" fill="hold">
                            <p:stCondLst>
                              <p:cond delay="5500"/>
                            </p:stCondLst>
                            <p:childTnLst>
                              <p:par>
                                <p:cTn id="49" presetID="42" presetClass="entr" presetSubtype="0" fill="hold" nodeType="afterEffect">
                                  <p:stCondLst>
                                    <p:cond delay="0"/>
                                  </p:stCondLst>
                                  <p:childTnLst>
                                    <p:set>
                                      <p:cBhvr>
                                        <p:cTn id="50" dur="1" fill="hold">
                                          <p:stCondLst>
                                            <p:cond delay="0"/>
                                          </p:stCondLst>
                                        </p:cTn>
                                        <p:tgtEl>
                                          <p:spTgt spid="219"/>
                                        </p:tgtEl>
                                        <p:attrNameLst>
                                          <p:attrName>style.visibility</p:attrName>
                                        </p:attrNameLst>
                                      </p:cBhvr>
                                      <p:to>
                                        <p:strVal val="visible"/>
                                      </p:to>
                                    </p:set>
                                    <p:animEffect transition="in" filter="fade">
                                      <p:cBhvr>
                                        <p:cTn id="51" dur="500"/>
                                        <p:tgtEl>
                                          <p:spTgt spid="219"/>
                                        </p:tgtEl>
                                      </p:cBhvr>
                                    </p:animEffect>
                                    <p:anim calcmode="lin" valueType="num">
                                      <p:cBhvr>
                                        <p:cTn id="52" dur="500" fill="hold"/>
                                        <p:tgtEl>
                                          <p:spTgt spid="219"/>
                                        </p:tgtEl>
                                        <p:attrNameLst>
                                          <p:attrName>ppt_x</p:attrName>
                                        </p:attrNameLst>
                                      </p:cBhvr>
                                      <p:tavLst>
                                        <p:tav tm="0">
                                          <p:val>
                                            <p:strVal val="#ppt_x"/>
                                          </p:val>
                                        </p:tav>
                                        <p:tav tm="100000">
                                          <p:val>
                                            <p:strVal val="#ppt_x"/>
                                          </p:val>
                                        </p:tav>
                                      </p:tavLst>
                                    </p:anim>
                                    <p:anim calcmode="lin" valueType="num">
                                      <p:cBhvr>
                                        <p:cTn id="53" dur="500" fill="hold"/>
                                        <p:tgtEl>
                                          <p:spTgt spid="219"/>
                                        </p:tgtEl>
                                        <p:attrNameLst>
                                          <p:attrName>ppt_y</p:attrName>
                                        </p:attrNameLst>
                                      </p:cBhvr>
                                      <p:tavLst>
                                        <p:tav tm="0">
                                          <p:val>
                                            <p:strVal val="#ppt_y+.1"/>
                                          </p:val>
                                        </p:tav>
                                        <p:tav tm="100000">
                                          <p:val>
                                            <p:strVal val="#ppt_y"/>
                                          </p:val>
                                        </p:tav>
                                      </p:tavLst>
                                    </p:anim>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218"/>
                                        </p:tgtEl>
                                        <p:attrNameLst>
                                          <p:attrName>style.visibility</p:attrName>
                                        </p:attrNameLst>
                                      </p:cBhvr>
                                      <p:to>
                                        <p:strVal val="visible"/>
                                      </p:to>
                                    </p:set>
                                    <p:animEffect transition="in" filter="wipe(up)">
                                      <p:cBhvr>
                                        <p:cTn id="57" dur="500"/>
                                        <p:tgtEl>
                                          <p:spTgt spid="218"/>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fade">
                                      <p:cBhvr>
                                        <p:cTn id="61" dur="500"/>
                                        <p:tgtEl>
                                          <p:spTgt spid="143"/>
                                        </p:tgtEl>
                                      </p:cBhvr>
                                    </p:animEffect>
                                  </p:childTnLst>
                                </p:cTn>
                              </p:par>
                            </p:childTnLst>
                          </p:cTn>
                        </p:par>
                        <p:par>
                          <p:cTn id="62" fill="hold">
                            <p:stCondLst>
                              <p:cond delay="7000"/>
                            </p:stCondLst>
                            <p:childTnLst>
                              <p:par>
                                <p:cTn id="63" presetID="22" presetClass="entr" presetSubtype="8" fill="hold" nodeType="afterEffect">
                                  <p:stCondLst>
                                    <p:cond delay="0"/>
                                  </p:stCondLst>
                                  <p:childTnLst>
                                    <p:set>
                                      <p:cBhvr>
                                        <p:cTn id="64" dur="1" fill="hold">
                                          <p:stCondLst>
                                            <p:cond delay="0"/>
                                          </p:stCondLst>
                                        </p:cTn>
                                        <p:tgtEl>
                                          <p:spTgt spid="145"/>
                                        </p:tgtEl>
                                        <p:attrNameLst>
                                          <p:attrName>style.visibility</p:attrName>
                                        </p:attrNameLst>
                                      </p:cBhvr>
                                      <p:to>
                                        <p:strVal val="visible"/>
                                      </p:to>
                                    </p:set>
                                    <p:animEffect transition="in" filter="wipe(left)">
                                      <p:cBhvr>
                                        <p:cTn id="65" dur="500"/>
                                        <p:tgtEl>
                                          <p:spTgt spid="145"/>
                                        </p:tgtEl>
                                      </p:cBhvr>
                                    </p:animEffect>
                                  </p:childTnLst>
                                </p:cTn>
                              </p:par>
                            </p:childTnLst>
                          </p:cTn>
                        </p:par>
                        <p:par>
                          <p:cTn id="66" fill="hold">
                            <p:stCondLst>
                              <p:cond delay="7500"/>
                            </p:stCondLst>
                            <p:childTnLst>
                              <p:par>
                                <p:cTn id="67" presetID="10" presetClass="entr" presetSubtype="0"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par>
                          <p:cTn id="70" fill="hold">
                            <p:stCondLst>
                              <p:cond delay="8000"/>
                            </p:stCondLst>
                            <p:childTnLst>
                              <p:par>
                                <p:cTn id="71" presetID="22" presetClass="entr" presetSubtype="8" fill="hold" nodeType="after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wipe(left)">
                                      <p:cBhvr>
                                        <p:cTn id="73" dur="500"/>
                                        <p:tgtEl>
                                          <p:spTgt spid="69"/>
                                        </p:tgtEl>
                                      </p:cBhvr>
                                    </p:animEffect>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par>
                          <p:cTn id="78" fill="hold">
                            <p:stCondLst>
                              <p:cond delay="9000"/>
                            </p:stCondLst>
                            <p:childTnLst>
                              <p:par>
                                <p:cTn id="79" presetID="22" presetClass="entr" presetSubtype="8" fill="hold" nodeType="after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left)">
                                      <p:cBhvr>
                                        <p:cTn id="81" dur="500"/>
                                        <p:tgtEl>
                                          <p:spTgt spid="34"/>
                                        </p:tgtEl>
                                      </p:cBhvr>
                                    </p:animEffect>
                                  </p:childTnLst>
                                </p:cTn>
                              </p:par>
                            </p:childTnLst>
                          </p:cTn>
                        </p:par>
                        <p:par>
                          <p:cTn id="82" fill="hold">
                            <p:stCondLst>
                              <p:cond delay="9500"/>
                            </p:stCondLst>
                            <p:childTnLst>
                              <p:par>
                                <p:cTn id="83" presetID="10" presetClass="entr" presetSubtype="0" fill="hold" grpId="0" nodeType="afterEffect">
                                  <p:stCondLst>
                                    <p:cond delay="0"/>
                                  </p:stCondLst>
                                  <p:childTnLst>
                                    <p:set>
                                      <p:cBhvr>
                                        <p:cTn id="84" dur="1" fill="hold">
                                          <p:stCondLst>
                                            <p:cond delay="0"/>
                                          </p:stCondLst>
                                        </p:cTn>
                                        <p:tgtEl>
                                          <p:spTgt spid="153"/>
                                        </p:tgtEl>
                                        <p:attrNameLst>
                                          <p:attrName>style.visibility</p:attrName>
                                        </p:attrNameLst>
                                      </p:cBhvr>
                                      <p:to>
                                        <p:strVal val="visible"/>
                                      </p:to>
                                    </p:set>
                                    <p:animEffect transition="in" filter="fade">
                                      <p:cBhvr>
                                        <p:cTn id="85"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7" grpId="0"/>
      <p:bldP spid="30" grpId="0"/>
      <p:bldP spid="31" grpId="0"/>
      <p:bldP spid="143" grpId="0"/>
      <p:bldP spid="1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30E9-B4F4-470F-AF3A-E4FD24D85100}"/>
              </a:ext>
            </a:extLst>
          </p:cNvPr>
          <p:cNvSpPr>
            <a:spLocks noGrp="1"/>
          </p:cNvSpPr>
          <p:nvPr>
            <p:ph type="title"/>
          </p:nvPr>
        </p:nvSpPr>
        <p:spPr>
          <a:xfrm>
            <a:off x="3023659" y="361690"/>
            <a:ext cx="11336039" cy="758023"/>
          </a:xfrm>
        </p:spPr>
        <p:txBody>
          <a:bodyPr/>
          <a:lstStyle/>
          <a:p>
            <a:r>
              <a:rPr lang="nb-NO" dirty="0"/>
              <a:t>Tip: Evaluation tool</a:t>
            </a:r>
          </a:p>
        </p:txBody>
      </p:sp>
      <p:pic>
        <p:nvPicPr>
          <p:cNvPr id="3" name="Picture 2">
            <a:extLst>
              <a:ext uri="{FF2B5EF4-FFF2-40B4-BE49-F238E27FC236}">
                <a16:creationId xmlns:a16="http://schemas.microsoft.com/office/drawing/2014/main" id="{78F5A47C-565D-4032-B018-73097E129D57}"/>
              </a:ext>
            </a:extLst>
          </p:cNvPr>
          <p:cNvPicPr>
            <a:picLocks noChangeAspect="1"/>
          </p:cNvPicPr>
          <p:nvPr/>
        </p:nvPicPr>
        <p:blipFill>
          <a:blip r:embed="rId3"/>
          <a:stretch>
            <a:fillRect/>
          </a:stretch>
        </p:blipFill>
        <p:spPr>
          <a:xfrm>
            <a:off x="6200112" y="1608095"/>
            <a:ext cx="5752539" cy="3256680"/>
          </a:xfrm>
          <a:prstGeom prst="rect">
            <a:avLst/>
          </a:prstGeom>
        </p:spPr>
      </p:pic>
      <p:sp>
        <p:nvSpPr>
          <p:cNvPr id="4" name="TextBox 3">
            <a:extLst>
              <a:ext uri="{FF2B5EF4-FFF2-40B4-BE49-F238E27FC236}">
                <a16:creationId xmlns:a16="http://schemas.microsoft.com/office/drawing/2014/main" id="{E0B47F2C-B862-411C-A58A-EE525C84C436}"/>
              </a:ext>
            </a:extLst>
          </p:cNvPr>
          <p:cNvSpPr txBox="1"/>
          <p:nvPr/>
        </p:nvSpPr>
        <p:spPr>
          <a:xfrm>
            <a:off x="727505" y="1988841"/>
            <a:ext cx="10369223" cy="4377289"/>
          </a:xfrm>
          <a:prstGeom prst="rect">
            <a:avLst/>
          </a:prstGeom>
          <a:noFill/>
        </p:spPr>
        <p:txBody>
          <a:bodyPr wrap="square" rtlCol="0">
            <a:spAutoFit/>
          </a:bodyPr>
          <a:lstStyle/>
          <a:p>
            <a:r>
              <a:rPr lang="en-US" sz="2353" dirty="0"/>
              <a:t>Checks for potential issues </a:t>
            </a:r>
          </a:p>
          <a:p>
            <a:pPr marL="990575" lvl="1" indent="-380990">
              <a:buFont typeface="Arial" panose="020B0604020202020204" pitchFamily="34" charset="0"/>
              <a:buChar char="•"/>
            </a:pPr>
            <a:r>
              <a:rPr lang="en-US" sz="2353" dirty="0"/>
              <a:t>File system and dataset</a:t>
            </a:r>
          </a:p>
          <a:p>
            <a:pPr marL="990575" lvl="1" indent="-380990">
              <a:buFont typeface="Arial" panose="020B0604020202020204" pitchFamily="34" charset="0"/>
              <a:buChar char="•"/>
            </a:pPr>
            <a:r>
              <a:rPr lang="en-US" sz="2353" dirty="0"/>
              <a:t>Unsupported characters</a:t>
            </a:r>
          </a:p>
          <a:p>
            <a:pPr marL="990575" lvl="1" indent="-380990">
              <a:buFont typeface="Arial" panose="020B0604020202020204" pitchFamily="34" charset="0"/>
              <a:buChar char="•"/>
            </a:pPr>
            <a:r>
              <a:rPr lang="en-US" sz="2353" dirty="0"/>
              <a:t>Unsupported OS version</a:t>
            </a:r>
          </a:p>
          <a:p>
            <a:pPr marL="990575" lvl="1" indent="-380990">
              <a:buFont typeface="Arial" panose="020B0604020202020204" pitchFamily="34" charset="0"/>
              <a:buChar char="•"/>
            </a:pPr>
            <a:r>
              <a:rPr lang="en-US" sz="2353" dirty="0"/>
              <a:t>And more</a:t>
            </a:r>
          </a:p>
          <a:p>
            <a:pPr marL="990575" lvl="1" indent="-380990">
              <a:buFont typeface="Arial" panose="020B0604020202020204" pitchFamily="34" charset="0"/>
              <a:buChar char="•"/>
            </a:pPr>
            <a:endParaRPr lang="en-US" sz="2353" dirty="0"/>
          </a:p>
          <a:p>
            <a:pPr marL="990575" lvl="1" indent="-380990">
              <a:buFont typeface="Arial" panose="020B0604020202020204" pitchFamily="34" charset="0"/>
              <a:buChar char="•"/>
            </a:pPr>
            <a:endParaRPr lang="en-US" sz="2353" dirty="0"/>
          </a:p>
          <a:p>
            <a:pPr marL="990575" lvl="1" indent="-380990">
              <a:buFont typeface="Arial" panose="020B0604020202020204" pitchFamily="34" charset="0"/>
              <a:buChar char="•"/>
            </a:pPr>
            <a:endParaRPr lang="en-US" sz="2353" dirty="0"/>
          </a:p>
          <a:p>
            <a:pPr marL="990575" lvl="1" indent="-380990">
              <a:buFont typeface="Arial" panose="020B0604020202020204" pitchFamily="34" charset="0"/>
              <a:buChar char="•"/>
            </a:pPr>
            <a:endParaRPr lang="en-US" sz="2353" dirty="0"/>
          </a:p>
          <a:p>
            <a:pPr lvl="1"/>
            <a:r>
              <a:rPr lang="en-US" sz="1867" dirty="0">
                <a:latin typeface="Courier New" panose="02070309020205020404" pitchFamily="49" charset="0"/>
                <a:cs typeface="Courier New" panose="02070309020205020404" pitchFamily="49" charset="0"/>
              </a:rPr>
              <a:t>Install-Module -Name </a:t>
            </a:r>
            <a:r>
              <a:rPr lang="en-US" sz="1867" dirty="0" err="1">
                <a:latin typeface="Courier New" panose="02070309020205020404" pitchFamily="49" charset="0"/>
                <a:cs typeface="Courier New" panose="02070309020205020404" pitchFamily="49" charset="0"/>
              </a:rPr>
              <a:t>Az.StorageSync</a:t>
            </a:r>
            <a:endParaRPr lang="en-US" sz="1867" dirty="0">
              <a:latin typeface="Courier New" panose="02070309020205020404" pitchFamily="49" charset="0"/>
              <a:cs typeface="Courier New" panose="02070309020205020404" pitchFamily="49" charset="0"/>
            </a:endParaRPr>
          </a:p>
          <a:p>
            <a:pPr lvl="1"/>
            <a:r>
              <a:rPr lang="en-US" sz="1867" dirty="0">
                <a:latin typeface="Courier New" panose="02070309020205020404" pitchFamily="49" charset="0"/>
                <a:cs typeface="Courier New" panose="02070309020205020404" pitchFamily="49" charset="0"/>
              </a:rPr>
              <a:t>Invoke-</a:t>
            </a:r>
            <a:r>
              <a:rPr lang="en-US" sz="1867" dirty="0" err="1">
                <a:latin typeface="Courier New" panose="02070309020205020404" pitchFamily="49" charset="0"/>
                <a:cs typeface="Courier New" panose="02070309020205020404" pitchFamily="49" charset="0"/>
              </a:rPr>
              <a:t>AzStorageSyncCompatibilityCheck</a:t>
            </a:r>
            <a:r>
              <a:rPr lang="en-US" sz="1867" dirty="0">
                <a:latin typeface="Courier New" panose="02070309020205020404" pitchFamily="49" charset="0"/>
                <a:cs typeface="Courier New" panose="02070309020205020404" pitchFamily="49" charset="0"/>
              </a:rPr>
              <a:t> -Path D:\</a:t>
            </a:r>
            <a:endParaRPr lang="nb-NO" sz="2353" dirty="0"/>
          </a:p>
          <a:p>
            <a:endParaRPr lang="nb-NO" sz="1467" dirty="0"/>
          </a:p>
          <a:p>
            <a:r>
              <a:rPr lang="nb-NO" sz="1467" dirty="0"/>
              <a:t>	https://docs.microsoft.com/en-us/azure/storage/files/storage-sync-files-planning</a:t>
            </a:r>
          </a:p>
        </p:txBody>
      </p:sp>
    </p:spTree>
    <p:extLst>
      <p:ext uri="{BB962C8B-B14F-4D97-AF65-F5344CB8AC3E}">
        <p14:creationId xmlns:p14="http://schemas.microsoft.com/office/powerpoint/2010/main" val="8124587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Azure File Sync</a:t>
            </a:r>
          </a:p>
        </p:txBody>
      </p:sp>
      <p:grpSp>
        <p:nvGrpSpPr>
          <p:cNvPr id="63" name="HQ Server">
            <a:extLst>
              <a:ext uri="{FF2B5EF4-FFF2-40B4-BE49-F238E27FC236}">
                <a16:creationId xmlns:a16="http://schemas.microsoft.com/office/drawing/2014/main" id="{2911B60D-D6B6-43E7-9A7E-FAF56ED27066}"/>
              </a:ext>
            </a:extLst>
          </p:cNvPr>
          <p:cNvGrpSpPr/>
          <p:nvPr/>
        </p:nvGrpSpPr>
        <p:grpSpPr>
          <a:xfrm>
            <a:off x="10781855" y="4367915"/>
            <a:ext cx="1521361" cy="2063073"/>
            <a:chOff x="2827548" y="4249398"/>
            <a:chExt cx="1462757" cy="1983603"/>
          </a:xfrm>
        </p:grpSpPr>
        <p:pic>
          <p:nvPicPr>
            <p:cNvPr id="64" name="Picture 2" descr="\\MAGNUM\Projects\Microsoft\Cloud Power FY12\Design\Icons\PNGs\Server_2.png">
              <a:extLst>
                <a:ext uri="{FF2B5EF4-FFF2-40B4-BE49-F238E27FC236}">
                  <a16:creationId xmlns:a16="http://schemas.microsoft.com/office/drawing/2014/main" id="{547FC24B-295A-4515-AFAE-27CF21A4C766}"/>
                </a:ext>
              </a:extLst>
            </p:cNvPr>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5" name="TextBox 64">
              <a:extLst>
                <a:ext uri="{FF2B5EF4-FFF2-40B4-BE49-F238E27FC236}">
                  <a16:creationId xmlns:a16="http://schemas.microsoft.com/office/drawing/2014/main" id="{64D1A6F9-A377-4EA2-B967-8466D7C6E30A}"/>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pic>
        <p:nvPicPr>
          <p:cNvPr id="66" name="Files">
            <a:extLst>
              <a:ext uri="{FF2B5EF4-FFF2-40B4-BE49-F238E27FC236}">
                <a16:creationId xmlns:a16="http://schemas.microsoft.com/office/drawing/2014/main" id="{978C27B0-F9EB-46ED-9CAA-8AD4781953DA}"/>
              </a:ext>
            </a:extLst>
          </p:cNvPr>
          <p:cNvPicPr>
            <a:picLocks noChangeAspect="1"/>
          </p:cNvPicPr>
          <p:nvPr/>
        </p:nvPicPr>
        <p:blipFill rotWithShape="1">
          <a:blip r:embed="rId3"/>
          <a:srcRect t="-36" b="717"/>
          <a:stretch/>
        </p:blipFill>
        <p:spPr>
          <a:xfrm>
            <a:off x="9863997" y="4242988"/>
            <a:ext cx="1228539" cy="2526185"/>
          </a:xfrm>
          <a:prstGeom prst="rect">
            <a:avLst/>
          </a:prstGeom>
        </p:spPr>
      </p:pic>
      <p:grpSp>
        <p:nvGrpSpPr>
          <p:cNvPr id="69" name="East US">
            <a:extLst>
              <a:ext uri="{FF2B5EF4-FFF2-40B4-BE49-F238E27FC236}">
                <a16:creationId xmlns:a16="http://schemas.microsoft.com/office/drawing/2014/main" id="{5C46C4BE-FC3D-4C90-9C6D-70535FC7C9E0}"/>
              </a:ext>
            </a:extLst>
          </p:cNvPr>
          <p:cNvGrpSpPr/>
          <p:nvPr/>
        </p:nvGrpSpPr>
        <p:grpSpPr>
          <a:xfrm>
            <a:off x="6575494" y="1112566"/>
            <a:ext cx="2382583" cy="1609290"/>
            <a:chOff x="2856517" y="1582399"/>
            <a:chExt cx="2290805" cy="1547300"/>
          </a:xfrm>
        </p:grpSpPr>
        <p:grpSp>
          <p:nvGrpSpPr>
            <p:cNvPr id="70" name="Group 69">
              <a:extLst>
                <a:ext uri="{FF2B5EF4-FFF2-40B4-BE49-F238E27FC236}">
                  <a16:creationId xmlns:a16="http://schemas.microsoft.com/office/drawing/2014/main" id="{1B8B8B8F-85DD-4903-A9B8-09B4FD00421E}"/>
                </a:ext>
              </a:extLst>
            </p:cNvPr>
            <p:cNvGrpSpPr/>
            <p:nvPr/>
          </p:nvGrpSpPr>
          <p:grpSpPr>
            <a:xfrm>
              <a:off x="2856517" y="1916920"/>
              <a:ext cx="2290805" cy="1212779"/>
              <a:chOff x="4233863" y="2443162"/>
              <a:chExt cx="3724275" cy="1971674"/>
            </a:xfrm>
          </p:grpSpPr>
          <p:pic>
            <p:nvPicPr>
              <p:cNvPr id="74" name="Picture 73">
                <a:extLst>
                  <a:ext uri="{FF2B5EF4-FFF2-40B4-BE49-F238E27FC236}">
                    <a16:creationId xmlns:a16="http://schemas.microsoft.com/office/drawing/2014/main" id="{1B16A5B6-8CF2-4F31-8815-73E8424D6D2C}"/>
                  </a:ext>
                </a:extLst>
              </p:cNvPr>
              <p:cNvPicPr>
                <a:picLocks noChangeAspect="1"/>
              </p:cNvPicPr>
              <p:nvPr/>
            </p:nvPicPr>
            <p:blipFill>
              <a:blip r:embed="rId4"/>
              <a:stretch>
                <a:fillRect/>
              </a:stretch>
            </p:blipFill>
            <p:spPr>
              <a:xfrm>
                <a:off x="4233863" y="2443162"/>
                <a:ext cx="3724275" cy="1971674"/>
              </a:xfrm>
              <a:prstGeom prst="rect">
                <a:avLst/>
              </a:prstGeom>
            </p:spPr>
          </p:pic>
          <p:sp>
            <p:nvSpPr>
              <p:cNvPr id="75" name="Rectangle 74">
                <a:extLst>
                  <a:ext uri="{FF2B5EF4-FFF2-40B4-BE49-F238E27FC236}">
                    <a16:creationId xmlns:a16="http://schemas.microsoft.com/office/drawing/2014/main" id="{8266A954-8E7B-48DA-B788-8D589F155E23}"/>
                  </a:ext>
                </a:extLst>
              </p:cNvPr>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1" name="Picture 5" descr="C:\Users\mitchellg\Desktop\Folder.png">
              <a:extLst>
                <a:ext uri="{FF2B5EF4-FFF2-40B4-BE49-F238E27FC236}">
                  <a16:creationId xmlns:a16="http://schemas.microsoft.com/office/drawing/2014/main" id="{3CD77BB2-36AC-42C8-898A-0058620E5CDC}"/>
                </a:ext>
              </a:extLst>
            </p:cNvPr>
            <p:cNvPicPr>
              <a:picLocks noChangeAspect="1" noChangeArrowheads="1"/>
            </p:cNvPicPr>
            <p:nvPr/>
          </p:nvPicPr>
          <p:blipFill>
            <a:blip r:embed="rId5" cstate="print">
              <a:lum bright="100000"/>
            </a:blip>
            <a:srcRect/>
            <a:stretch>
              <a:fillRect/>
            </a:stretch>
          </p:blipFill>
          <p:spPr bwMode="auto">
            <a:xfrm>
              <a:off x="3717539" y="2254152"/>
              <a:ext cx="568761" cy="568761"/>
            </a:xfrm>
            <a:prstGeom prst="rect">
              <a:avLst/>
            </a:prstGeom>
            <a:noFill/>
          </p:spPr>
        </p:pic>
        <p:sp>
          <p:nvSpPr>
            <p:cNvPr id="72" name="TextBox 71">
              <a:extLst>
                <a:ext uri="{FF2B5EF4-FFF2-40B4-BE49-F238E27FC236}">
                  <a16:creationId xmlns:a16="http://schemas.microsoft.com/office/drawing/2014/main" id="{1D99C552-1A67-4344-96C7-65DDDEC4A95B}"/>
                </a:ext>
              </a:extLst>
            </p:cNvPr>
            <p:cNvSpPr txBox="1"/>
            <p:nvPr/>
          </p:nvSpPr>
          <p:spPr>
            <a:xfrm>
              <a:off x="3625053" y="2676246"/>
              <a:ext cx="753732" cy="26500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144" b="0" i="0" u="none" strike="noStrike" kern="1200" cap="none" spc="0" normalizeH="0" baseline="0" noProof="0">
                  <a:ln>
                    <a:noFill/>
                  </a:ln>
                  <a:solidFill>
                    <a:prstClr val="white"/>
                  </a:solidFill>
                  <a:effectLst/>
                  <a:uLnTx/>
                  <a:uFillTx/>
                  <a:latin typeface="Calibri" panose="020F0502020204030204"/>
                  <a:ea typeface="+mn-ea"/>
                  <a:cs typeface="+mn-cs"/>
                </a:rPr>
                <a:t>File Share</a:t>
              </a:r>
            </a:p>
          </p:txBody>
        </p:sp>
        <p:sp>
          <p:nvSpPr>
            <p:cNvPr id="73" name="TextBox 72">
              <a:extLst>
                <a:ext uri="{FF2B5EF4-FFF2-40B4-BE49-F238E27FC236}">
                  <a16:creationId xmlns:a16="http://schemas.microsoft.com/office/drawing/2014/main" id="{6654F448-972B-45D0-BFF6-D47B29FF46E0}"/>
                </a:ext>
              </a:extLst>
            </p:cNvPr>
            <p:cNvSpPr txBox="1"/>
            <p:nvPr/>
          </p:nvSpPr>
          <p:spPr>
            <a:xfrm>
              <a:off x="3511447" y="1582399"/>
              <a:ext cx="980952" cy="373178"/>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West US</a:t>
              </a:r>
            </a:p>
          </p:txBody>
        </p:sp>
      </p:grpSp>
      <p:cxnSp>
        <p:nvCxnSpPr>
          <p:cNvPr id="76" name="Sync: New York">
            <a:extLst>
              <a:ext uri="{FF2B5EF4-FFF2-40B4-BE49-F238E27FC236}">
                <a16:creationId xmlns:a16="http://schemas.microsoft.com/office/drawing/2014/main" id="{EC3986D7-51D9-49A8-8109-40F2B65FE506}"/>
              </a:ext>
            </a:extLst>
          </p:cNvPr>
          <p:cNvCxnSpPr>
            <a:cxnSpLocks/>
            <a:stCxn id="64" idx="0"/>
          </p:cNvCxnSpPr>
          <p:nvPr/>
        </p:nvCxnSpPr>
        <p:spPr>
          <a:xfrm flipH="1" flipV="1">
            <a:off x="8642773" y="2721856"/>
            <a:ext cx="2899763" cy="1646059"/>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2" name="Rectangle 1">
            <a:extLst>
              <a:ext uri="{FF2B5EF4-FFF2-40B4-BE49-F238E27FC236}">
                <a16:creationId xmlns:a16="http://schemas.microsoft.com/office/drawing/2014/main" id="{24BB43B0-3FB1-491A-A1F5-E385A3E07F94}"/>
              </a:ext>
            </a:extLst>
          </p:cNvPr>
          <p:cNvSpPr/>
          <p:nvPr/>
        </p:nvSpPr>
        <p:spPr bwMode="auto">
          <a:xfrm>
            <a:off x="10106025" y="6281738"/>
            <a:ext cx="423863"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50223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anim calcmode="lin" valueType="num">
                                      <p:cBhvr>
                                        <p:cTn id="13" dur="1000" fill="hold"/>
                                        <p:tgtEl>
                                          <p:spTgt spid="66"/>
                                        </p:tgtEl>
                                        <p:attrNameLst>
                                          <p:attrName>ppt_x</p:attrName>
                                        </p:attrNameLst>
                                      </p:cBhvr>
                                      <p:tavLst>
                                        <p:tav tm="0">
                                          <p:val>
                                            <p:strVal val="#ppt_x"/>
                                          </p:val>
                                        </p:tav>
                                        <p:tav tm="100000">
                                          <p:val>
                                            <p:strVal val="#ppt_x"/>
                                          </p:val>
                                        </p:tav>
                                      </p:tavLst>
                                    </p:anim>
                                    <p:anim calcmode="lin" valueType="num">
                                      <p:cBhvr>
                                        <p:cTn id="14" dur="1000" fill="hold"/>
                                        <p:tgtEl>
                                          <p:spTgt spid="6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1000"/>
                                        <p:tgtEl>
                                          <p:spTgt spid="63"/>
                                        </p:tgtEl>
                                      </p:cBhvr>
                                    </p:animEffect>
                                    <p:anim calcmode="lin" valueType="num">
                                      <p:cBhvr>
                                        <p:cTn id="18" dur="1000" fill="hold"/>
                                        <p:tgtEl>
                                          <p:spTgt spid="63"/>
                                        </p:tgtEl>
                                        <p:attrNameLst>
                                          <p:attrName>ppt_x</p:attrName>
                                        </p:attrNameLst>
                                      </p:cBhvr>
                                      <p:tavLst>
                                        <p:tav tm="0">
                                          <p:val>
                                            <p:strVal val="#ppt_x"/>
                                          </p:val>
                                        </p:tav>
                                        <p:tav tm="100000">
                                          <p:val>
                                            <p:strVal val="#ppt_x"/>
                                          </p:val>
                                        </p:tav>
                                      </p:tavLst>
                                    </p:anim>
                                    <p:anim calcmode="lin" valueType="num">
                                      <p:cBhvr>
                                        <p:cTn id="1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circle(in)">
                                      <p:cBhvr>
                                        <p:cTn id="28"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Azure File Sync</a:t>
            </a:r>
          </a:p>
        </p:txBody>
      </p:sp>
      <p:grpSp>
        <p:nvGrpSpPr>
          <p:cNvPr id="63" name="HQ Server">
            <a:extLst>
              <a:ext uri="{FF2B5EF4-FFF2-40B4-BE49-F238E27FC236}">
                <a16:creationId xmlns:a16="http://schemas.microsoft.com/office/drawing/2014/main" id="{2911B60D-D6B6-43E7-9A7E-FAF56ED27066}"/>
              </a:ext>
            </a:extLst>
          </p:cNvPr>
          <p:cNvGrpSpPr/>
          <p:nvPr/>
        </p:nvGrpSpPr>
        <p:grpSpPr>
          <a:xfrm>
            <a:off x="10781855" y="4367915"/>
            <a:ext cx="1521361" cy="2063073"/>
            <a:chOff x="2827548" y="4249398"/>
            <a:chExt cx="1462757" cy="1983603"/>
          </a:xfrm>
        </p:grpSpPr>
        <p:pic>
          <p:nvPicPr>
            <p:cNvPr id="64" name="Picture 2" descr="\\MAGNUM\Projects\Microsoft\Cloud Power FY12\Design\Icons\PNGs\Server_2.png">
              <a:extLst>
                <a:ext uri="{FF2B5EF4-FFF2-40B4-BE49-F238E27FC236}">
                  <a16:creationId xmlns:a16="http://schemas.microsoft.com/office/drawing/2014/main" id="{547FC24B-295A-4515-AFAE-27CF21A4C766}"/>
                </a:ext>
              </a:extLst>
            </p:cNvPr>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5" name="TextBox 64">
              <a:extLst>
                <a:ext uri="{FF2B5EF4-FFF2-40B4-BE49-F238E27FC236}">
                  <a16:creationId xmlns:a16="http://schemas.microsoft.com/office/drawing/2014/main" id="{64D1A6F9-A377-4EA2-B967-8466D7C6E30A}"/>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pic>
        <p:nvPicPr>
          <p:cNvPr id="66" name="Files">
            <a:extLst>
              <a:ext uri="{FF2B5EF4-FFF2-40B4-BE49-F238E27FC236}">
                <a16:creationId xmlns:a16="http://schemas.microsoft.com/office/drawing/2014/main" id="{978C27B0-F9EB-46ED-9CAA-8AD4781953DA}"/>
              </a:ext>
            </a:extLst>
          </p:cNvPr>
          <p:cNvPicPr>
            <a:picLocks noChangeAspect="1"/>
          </p:cNvPicPr>
          <p:nvPr/>
        </p:nvPicPr>
        <p:blipFill rotWithShape="1">
          <a:blip r:embed="rId3"/>
          <a:srcRect t="-36" b="717"/>
          <a:stretch/>
        </p:blipFill>
        <p:spPr>
          <a:xfrm>
            <a:off x="9863997" y="4242988"/>
            <a:ext cx="1228539" cy="2526185"/>
          </a:xfrm>
          <a:prstGeom prst="rect">
            <a:avLst/>
          </a:prstGeom>
        </p:spPr>
      </p:pic>
      <p:pic>
        <p:nvPicPr>
          <p:cNvPr id="67" name="File Ghosts #1">
            <a:extLst>
              <a:ext uri="{FF2B5EF4-FFF2-40B4-BE49-F238E27FC236}">
                <a16:creationId xmlns:a16="http://schemas.microsoft.com/office/drawing/2014/main" id="{E1398450-EB36-489B-85D5-FE73862FF18E}"/>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8146" b="60383"/>
          <a:stretch/>
        </p:blipFill>
        <p:spPr>
          <a:xfrm>
            <a:off x="9863997" y="4450579"/>
            <a:ext cx="1228539" cy="800455"/>
          </a:xfrm>
          <a:prstGeom prst="rect">
            <a:avLst/>
          </a:prstGeom>
        </p:spPr>
      </p:pic>
      <p:pic>
        <p:nvPicPr>
          <p:cNvPr id="68" name="File Ghosts #2">
            <a:extLst>
              <a:ext uri="{FF2B5EF4-FFF2-40B4-BE49-F238E27FC236}">
                <a16:creationId xmlns:a16="http://schemas.microsoft.com/office/drawing/2014/main" id="{2062037E-8250-4544-9A25-17A3608585F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51299" b="12354"/>
          <a:stretch/>
        </p:blipFill>
        <p:spPr>
          <a:xfrm>
            <a:off x="9863997" y="5547869"/>
            <a:ext cx="1228539" cy="924467"/>
          </a:xfrm>
          <a:prstGeom prst="rect">
            <a:avLst/>
          </a:prstGeom>
        </p:spPr>
      </p:pic>
      <p:grpSp>
        <p:nvGrpSpPr>
          <p:cNvPr id="69" name="East US">
            <a:extLst>
              <a:ext uri="{FF2B5EF4-FFF2-40B4-BE49-F238E27FC236}">
                <a16:creationId xmlns:a16="http://schemas.microsoft.com/office/drawing/2014/main" id="{5C46C4BE-FC3D-4C90-9C6D-70535FC7C9E0}"/>
              </a:ext>
            </a:extLst>
          </p:cNvPr>
          <p:cNvGrpSpPr/>
          <p:nvPr/>
        </p:nvGrpSpPr>
        <p:grpSpPr>
          <a:xfrm>
            <a:off x="6575494" y="1112566"/>
            <a:ext cx="2382583" cy="1609290"/>
            <a:chOff x="2856517" y="1582399"/>
            <a:chExt cx="2290805" cy="1547300"/>
          </a:xfrm>
        </p:grpSpPr>
        <p:grpSp>
          <p:nvGrpSpPr>
            <p:cNvPr id="70" name="Group 69">
              <a:extLst>
                <a:ext uri="{FF2B5EF4-FFF2-40B4-BE49-F238E27FC236}">
                  <a16:creationId xmlns:a16="http://schemas.microsoft.com/office/drawing/2014/main" id="{1B8B8B8F-85DD-4903-A9B8-09B4FD00421E}"/>
                </a:ext>
              </a:extLst>
            </p:cNvPr>
            <p:cNvGrpSpPr/>
            <p:nvPr/>
          </p:nvGrpSpPr>
          <p:grpSpPr>
            <a:xfrm>
              <a:off x="2856517" y="1916920"/>
              <a:ext cx="2290805" cy="1212779"/>
              <a:chOff x="4233863" y="2443162"/>
              <a:chExt cx="3724275" cy="1971674"/>
            </a:xfrm>
          </p:grpSpPr>
          <p:pic>
            <p:nvPicPr>
              <p:cNvPr id="74" name="Picture 73">
                <a:extLst>
                  <a:ext uri="{FF2B5EF4-FFF2-40B4-BE49-F238E27FC236}">
                    <a16:creationId xmlns:a16="http://schemas.microsoft.com/office/drawing/2014/main" id="{1B16A5B6-8CF2-4F31-8815-73E8424D6D2C}"/>
                  </a:ext>
                </a:extLst>
              </p:cNvPr>
              <p:cNvPicPr>
                <a:picLocks noChangeAspect="1"/>
              </p:cNvPicPr>
              <p:nvPr/>
            </p:nvPicPr>
            <p:blipFill>
              <a:blip r:embed="rId6"/>
              <a:stretch>
                <a:fillRect/>
              </a:stretch>
            </p:blipFill>
            <p:spPr>
              <a:xfrm>
                <a:off x="4233863" y="2443162"/>
                <a:ext cx="3724275" cy="1971674"/>
              </a:xfrm>
              <a:prstGeom prst="rect">
                <a:avLst/>
              </a:prstGeom>
            </p:spPr>
          </p:pic>
          <p:sp>
            <p:nvSpPr>
              <p:cNvPr id="75" name="Rectangle 74">
                <a:extLst>
                  <a:ext uri="{FF2B5EF4-FFF2-40B4-BE49-F238E27FC236}">
                    <a16:creationId xmlns:a16="http://schemas.microsoft.com/office/drawing/2014/main" id="{8266A954-8E7B-48DA-B788-8D589F155E23}"/>
                  </a:ext>
                </a:extLst>
              </p:cNvPr>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1" name="Picture 5" descr="C:\Users\mitchellg\Desktop\Folder.png">
              <a:extLst>
                <a:ext uri="{FF2B5EF4-FFF2-40B4-BE49-F238E27FC236}">
                  <a16:creationId xmlns:a16="http://schemas.microsoft.com/office/drawing/2014/main" id="{3CD77BB2-36AC-42C8-898A-0058620E5CDC}"/>
                </a:ext>
              </a:extLst>
            </p:cNvPr>
            <p:cNvPicPr>
              <a:picLocks noChangeAspect="1" noChangeArrowheads="1"/>
            </p:cNvPicPr>
            <p:nvPr/>
          </p:nvPicPr>
          <p:blipFill>
            <a:blip r:embed="rId7" cstate="print">
              <a:lum bright="100000"/>
            </a:blip>
            <a:srcRect/>
            <a:stretch>
              <a:fillRect/>
            </a:stretch>
          </p:blipFill>
          <p:spPr bwMode="auto">
            <a:xfrm>
              <a:off x="3717539" y="2254152"/>
              <a:ext cx="568761" cy="568761"/>
            </a:xfrm>
            <a:prstGeom prst="rect">
              <a:avLst/>
            </a:prstGeom>
            <a:noFill/>
          </p:spPr>
        </p:pic>
        <p:sp>
          <p:nvSpPr>
            <p:cNvPr id="72" name="TextBox 71">
              <a:extLst>
                <a:ext uri="{FF2B5EF4-FFF2-40B4-BE49-F238E27FC236}">
                  <a16:creationId xmlns:a16="http://schemas.microsoft.com/office/drawing/2014/main" id="{1D99C552-1A67-4344-96C7-65DDDEC4A95B}"/>
                </a:ext>
              </a:extLst>
            </p:cNvPr>
            <p:cNvSpPr txBox="1"/>
            <p:nvPr/>
          </p:nvSpPr>
          <p:spPr>
            <a:xfrm>
              <a:off x="3625053" y="2676246"/>
              <a:ext cx="753732" cy="26500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144" b="0" i="0" u="none" strike="noStrike" kern="1200" cap="none" spc="0" normalizeH="0" baseline="0" noProof="0">
                  <a:ln>
                    <a:noFill/>
                  </a:ln>
                  <a:solidFill>
                    <a:prstClr val="white"/>
                  </a:solidFill>
                  <a:effectLst/>
                  <a:uLnTx/>
                  <a:uFillTx/>
                  <a:latin typeface="Calibri" panose="020F0502020204030204"/>
                  <a:ea typeface="+mn-ea"/>
                  <a:cs typeface="+mn-cs"/>
                </a:rPr>
                <a:t>File Share</a:t>
              </a:r>
            </a:p>
          </p:txBody>
        </p:sp>
        <p:sp>
          <p:nvSpPr>
            <p:cNvPr id="73" name="TextBox 72">
              <a:extLst>
                <a:ext uri="{FF2B5EF4-FFF2-40B4-BE49-F238E27FC236}">
                  <a16:creationId xmlns:a16="http://schemas.microsoft.com/office/drawing/2014/main" id="{6654F448-972B-45D0-BFF6-D47B29FF46E0}"/>
                </a:ext>
              </a:extLst>
            </p:cNvPr>
            <p:cNvSpPr txBox="1"/>
            <p:nvPr/>
          </p:nvSpPr>
          <p:spPr>
            <a:xfrm>
              <a:off x="3511447" y="1582399"/>
              <a:ext cx="980952" cy="373178"/>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West US</a:t>
              </a:r>
            </a:p>
          </p:txBody>
        </p:sp>
      </p:grpSp>
      <p:cxnSp>
        <p:nvCxnSpPr>
          <p:cNvPr id="76" name="Sync: New York">
            <a:extLst>
              <a:ext uri="{FF2B5EF4-FFF2-40B4-BE49-F238E27FC236}">
                <a16:creationId xmlns:a16="http://schemas.microsoft.com/office/drawing/2014/main" id="{EC3986D7-51D9-49A8-8109-40F2B65FE506}"/>
              </a:ext>
            </a:extLst>
          </p:cNvPr>
          <p:cNvCxnSpPr>
            <a:cxnSpLocks/>
            <a:stCxn id="64" idx="0"/>
          </p:cNvCxnSpPr>
          <p:nvPr/>
        </p:nvCxnSpPr>
        <p:spPr>
          <a:xfrm flipH="1" flipV="1">
            <a:off x="8642773" y="2721856"/>
            <a:ext cx="2899763" cy="1646059"/>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121" name="Rectangle 120">
            <a:extLst>
              <a:ext uri="{FF2B5EF4-FFF2-40B4-BE49-F238E27FC236}">
                <a16:creationId xmlns:a16="http://schemas.microsoft.com/office/drawing/2014/main" id="{EF3B9C63-51A2-4335-80CE-32FD23DC39BD}"/>
              </a:ext>
            </a:extLst>
          </p:cNvPr>
          <p:cNvSpPr/>
          <p:nvPr/>
        </p:nvSpPr>
        <p:spPr bwMode="auto">
          <a:xfrm>
            <a:off x="10106025" y="6281738"/>
            <a:ext cx="423863"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577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wipe(up)">
                                      <p:cBhvr>
                                        <p:cTn id="14" dur="500"/>
                                        <p:tgtEl>
                                          <p:spTgt spid="67"/>
                                        </p:tgtEl>
                                      </p:cBhvr>
                                    </p:animEffect>
                                  </p:childTnLst>
                                </p:cTn>
                              </p:par>
                              <p:par>
                                <p:cTn id="15" presetID="22" presetClass="entr" presetSubtype="1" fill="hold" nodeType="withEffect">
                                  <p:stCondLst>
                                    <p:cond delay="500"/>
                                  </p:stCondLst>
                                  <p:childTnLst>
                                    <p:set>
                                      <p:cBhvr>
                                        <p:cTn id="16" dur="1" fill="hold">
                                          <p:stCondLst>
                                            <p:cond delay="0"/>
                                          </p:stCondLst>
                                        </p:cTn>
                                        <p:tgtEl>
                                          <p:spTgt spid="68"/>
                                        </p:tgtEl>
                                        <p:attrNameLst>
                                          <p:attrName>style.visibility</p:attrName>
                                        </p:attrNameLst>
                                      </p:cBhvr>
                                      <p:to>
                                        <p:strVal val="visible"/>
                                      </p:to>
                                    </p:set>
                                    <p:animEffect transition="in" filter="wipe(up)">
                                      <p:cBhvr>
                                        <p:cTn id="1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Azure File Sync</a:t>
            </a:r>
          </a:p>
        </p:txBody>
      </p:sp>
      <p:grpSp>
        <p:nvGrpSpPr>
          <p:cNvPr id="63" name="HQ Server">
            <a:extLst>
              <a:ext uri="{FF2B5EF4-FFF2-40B4-BE49-F238E27FC236}">
                <a16:creationId xmlns:a16="http://schemas.microsoft.com/office/drawing/2014/main" id="{2911B60D-D6B6-43E7-9A7E-FAF56ED27066}"/>
              </a:ext>
            </a:extLst>
          </p:cNvPr>
          <p:cNvGrpSpPr/>
          <p:nvPr/>
        </p:nvGrpSpPr>
        <p:grpSpPr>
          <a:xfrm>
            <a:off x="10781855" y="4367915"/>
            <a:ext cx="1521361" cy="2063073"/>
            <a:chOff x="2827548" y="4249398"/>
            <a:chExt cx="1462757" cy="1983603"/>
          </a:xfrm>
        </p:grpSpPr>
        <p:pic>
          <p:nvPicPr>
            <p:cNvPr id="64" name="Picture 2" descr="\\MAGNUM\Projects\Microsoft\Cloud Power FY12\Design\Icons\PNGs\Server_2.png">
              <a:extLst>
                <a:ext uri="{FF2B5EF4-FFF2-40B4-BE49-F238E27FC236}">
                  <a16:creationId xmlns:a16="http://schemas.microsoft.com/office/drawing/2014/main" id="{547FC24B-295A-4515-AFAE-27CF21A4C766}"/>
                </a:ext>
              </a:extLst>
            </p:cNvPr>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5" name="TextBox 64">
              <a:extLst>
                <a:ext uri="{FF2B5EF4-FFF2-40B4-BE49-F238E27FC236}">
                  <a16:creationId xmlns:a16="http://schemas.microsoft.com/office/drawing/2014/main" id="{64D1A6F9-A377-4EA2-B967-8466D7C6E30A}"/>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pic>
        <p:nvPicPr>
          <p:cNvPr id="66" name="Files">
            <a:extLst>
              <a:ext uri="{FF2B5EF4-FFF2-40B4-BE49-F238E27FC236}">
                <a16:creationId xmlns:a16="http://schemas.microsoft.com/office/drawing/2014/main" id="{978C27B0-F9EB-46ED-9CAA-8AD4781953DA}"/>
              </a:ext>
            </a:extLst>
          </p:cNvPr>
          <p:cNvPicPr>
            <a:picLocks noChangeAspect="1"/>
          </p:cNvPicPr>
          <p:nvPr/>
        </p:nvPicPr>
        <p:blipFill rotWithShape="1">
          <a:blip r:embed="rId3"/>
          <a:srcRect t="-36" b="717"/>
          <a:stretch/>
        </p:blipFill>
        <p:spPr>
          <a:xfrm>
            <a:off x="9863997" y="4242988"/>
            <a:ext cx="1228539" cy="2526185"/>
          </a:xfrm>
          <a:prstGeom prst="rect">
            <a:avLst/>
          </a:prstGeom>
        </p:spPr>
      </p:pic>
      <p:pic>
        <p:nvPicPr>
          <p:cNvPr id="67" name="File Ghosts #1">
            <a:extLst>
              <a:ext uri="{FF2B5EF4-FFF2-40B4-BE49-F238E27FC236}">
                <a16:creationId xmlns:a16="http://schemas.microsoft.com/office/drawing/2014/main" id="{E1398450-EB36-489B-85D5-FE73862FF18E}"/>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8146" b="60383"/>
          <a:stretch/>
        </p:blipFill>
        <p:spPr>
          <a:xfrm>
            <a:off x="9863997" y="4450579"/>
            <a:ext cx="1228539" cy="800455"/>
          </a:xfrm>
          <a:prstGeom prst="rect">
            <a:avLst/>
          </a:prstGeom>
        </p:spPr>
      </p:pic>
      <p:pic>
        <p:nvPicPr>
          <p:cNvPr id="68" name="File Ghosts #2">
            <a:extLst>
              <a:ext uri="{FF2B5EF4-FFF2-40B4-BE49-F238E27FC236}">
                <a16:creationId xmlns:a16="http://schemas.microsoft.com/office/drawing/2014/main" id="{2062037E-8250-4544-9A25-17A3608585F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51299" b="12354"/>
          <a:stretch/>
        </p:blipFill>
        <p:spPr>
          <a:xfrm>
            <a:off x="9863997" y="5547869"/>
            <a:ext cx="1228539" cy="924467"/>
          </a:xfrm>
          <a:prstGeom prst="rect">
            <a:avLst/>
          </a:prstGeom>
        </p:spPr>
      </p:pic>
      <p:grpSp>
        <p:nvGrpSpPr>
          <p:cNvPr id="69" name="East US">
            <a:extLst>
              <a:ext uri="{FF2B5EF4-FFF2-40B4-BE49-F238E27FC236}">
                <a16:creationId xmlns:a16="http://schemas.microsoft.com/office/drawing/2014/main" id="{5C46C4BE-FC3D-4C90-9C6D-70535FC7C9E0}"/>
              </a:ext>
            </a:extLst>
          </p:cNvPr>
          <p:cNvGrpSpPr/>
          <p:nvPr/>
        </p:nvGrpSpPr>
        <p:grpSpPr>
          <a:xfrm>
            <a:off x="6575494" y="1112566"/>
            <a:ext cx="2382583" cy="1609290"/>
            <a:chOff x="2856517" y="1582399"/>
            <a:chExt cx="2290805" cy="1547300"/>
          </a:xfrm>
        </p:grpSpPr>
        <p:grpSp>
          <p:nvGrpSpPr>
            <p:cNvPr id="70" name="Group 69">
              <a:extLst>
                <a:ext uri="{FF2B5EF4-FFF2-40B4-BE49-F238E27FC236}">
                  <a16:creationId xmlns:a16="http://schemas.microsoft.com/office/drawing/2014/main" id="{1B8B8B8F-85DD-4903-A9B8-09B4FD00421E}"/>
                </a:ext>
              </a:extLst>
            </p:cNvPr>
            <p:cNvGrpSpPr/>
            <p:nvPr/>
          </p:nvGrpSpPr>
          <p:grpSpPr>
            <a:xfrm>
              <a:off x="2856517" y="1916920"/>
              <a:ext cx="2290805" cy="1212779"/>
              <a:chOff x="4233863" y="2443162"/>
              <a:chExt cx="3724275" cy="1971674"/>
            </a:xfrm>
          </p:grpSpPr>
          <p:pic>
            <p:nvPicPr>
              <p:cNvPr id="74" name="Picture 73">
                <a:extLst>
                  <a:ext uri="{FF2B5EF4-FFF2-40B4-BE49-F238E27FC236}">
                    <a16:creationId xmlns:a16="http://schemas.microsoft.com/office/drawing/2014/main" id="{1B16A5B6-8CF2-4F31-8815-73E8424D6D2C}"/>
                  </a:ext>
                </a:extLst>
              </p:cNvPr>
              <p:cNvPicPr>
                <a:picLocks noChangeAspect="1"/>
              </p:cNvPicPr>
              <p:nvPr/>
            </p:nvPicPr>
            <p:blipFill>
              <a:blip r:embed="rId6"/>
              <a:stretch>
                <a:fillRect/>
              </a:stretch>
            </p:blipFill>
            <p:spPr>
              <a:xfrm>
                <a:off x="4233863" y="2443162"/>
                <a:ext cx="3724275" cy="1971674"/>
              </a:xfrm>
              <a:prstGeom prst="rect">
                <a:avLst/>
              </a:prstGeom>
            </p:spPr>
          </p:pic>
          <p:sp>
            <p:nvSpPr>
              <p:cNvPr id="75" name="Rectangle 74">
                <a:extLst>
                  <a:ext uri="{FF2B5EF4-FFF2-40B4-BE49-F238E27FC236}">
                    <a16:creationId xmlns:a16="http://schemas.microsoft.com/office/drawing/2014/main" id="{8266A954-8E7B-48DA-B788-8D589F155E23}"/>
                  </a:ext>
                </a:extLst>
              </p:cNvPr>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1" name="Picture 5" descr="C:\Users\mitchellg\Desktop\Folder.png">
              <a:extLst>
                <a:ext uri="{FF2B5EF4-FFF2-40B4-BE49-F238E27FC236}">
                  <a16:creationId xmlns:a16="http://schemas.microsoft.com/office/drawing/2014/main" id="{3CD77BB2-36AC-42C8-898A-0058620E5CDC}"/>
                </a:ext>
              </a:extLst>
            </p:cNvPr>
            <p:cNvPicPr>
              <a:picLocks noChangeAspect="1" noChangeArrowheads="1"/>
            </p:cNvPicPr>
            <p:nvPr/>
          </p:nvPicPr>
          <p:blipFill>
            <a:blip r:embed="rId7" cstate="print">
              <a:lum bright="100000"/>
            </a:blip>
            <a:srcRect/>
            <a:stretch>
              <a:fillRect/>
            </a:stretch>
          </p:blipFill>
          <p:spPr bwMode="auto">
            <a:xfrm>
              <a:off x="3717539" y="2254152"/>
              <a:ext cx="568761" cy="568761"/>
            </a:xfrm>
            <a:prstGeom prst="rect">
              <a:avLst/>
            </a:prstGeom>
            <a:noFill/>
          </p:spPr>
        </p:pic>
        <p:sp>
          <p:nvSpPr>
            <p:cNvPr id="72" name="TextBox 71">
              <a:extLst>
                <a:ext uri="{FF2B5EF4-FFF2-40B4-BE49-F238E27FC236}">
                  <a16:creationId xmlns:a16="http://schemas.microsoft.com/office/drawing/2014/main" id="{1D99C552-1A67-4344-96C7-65DDDEC4A95B}"/>
                </a:ext>
              </a:extLst>
            </p:cNvPr>
            <p:cNvSpPr txBox="1"/>
            <p:nvPr/>
          </p:nvSpPr>
          <p:spPr>
            <a:xfrm>
              <a:off x="3625053" y="2676246"/>
              <a:ext cx="753732" cy="26500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144" b="0" i="0" u="none" strike="noStrike" kern="1200" cap="none" spc="0" normalizeH="0" baseline="0" noProof="0">
                  <a:ln>
                    <a:noFill/>
                  </a:ln>
                  <a:solidFill>
                    <a:prstClr val="white"/>
                  </a:solidFill>
                  <a:effectLst/>
                  <a:uLnTx/>
                  <a:uFillTx/>
                  <a:latin typeface="Calibri" panose="020F0502020204030204"/>
                  <a:ea typeface="+mn-ea"/>
                  <a:cs typeface="+mn-cs"/>
                </a:rPr>
                <a:t>File Share</a:t>
              </a:r>
            </a:p>
          </p:txBody>
        </p:sp>
        <p:sp>
          <p:nvSpPr>
            <p:cNvPr id="73" name="TextBox 72">
              <a:extLst>
                <a:ext uri="{FF2B5EF4-FFF2-40B4-BE49-F238E27FC236}">
                  <a16:creationId xmlns:a16="http://schemas.microsoft.com/office/drawing/2014/main" id="{6654F448-972B-45D0-BFF6-D47B29FF46E0}"/>
                </a:ext>
              </a:extLst>
            </p:cNvPr>
            <p:cNvSpPr txBox="1"/>
            <p:nvPr/>
          </p:nvSpPr>
          <p:spPr>
            <a:xfrm>
              <a:off x="3511447" y="1582399"/>
              <a:ext cx="980952" cy="373178"/>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West US</a:t>
              </a:r>
            </a:p>
          </p:txBody>
        </p:sp>
      </p:grpSp>
      <p:cxnSp>
        <p:nvCxnSpPr>
          <p:cNvPr id="76" name="Sync: New York">
            <a:extLst>
              <a:ext uri="{FF2B5EF4-FFF2-40B4-BE49-F238E27FC236}">
                <a16:creationId xmlns:a16="http://schemas.microsoft.com/office/drawing/2014/main" id="{EC3986D7-51D9-49A8-8109-40F2B65FE506}"/>
              </a:ext>
            </a:extLst>
          </p:cNvPr>
          <p:cNvCxnSpPr>
            <a:cxnSpLocks/>
            <a:stCxn id="64" idx="0"/>
          </p:cNvCxnSpPr>
          <p:nvPr/>
        </p:nvCxnSpPr>
        <p:spPr>
          <a:xfrm flipH="1" flipV="1">
            <a:off x="8642773" y="2721856"/>
            <a:ext cx="2899763" cy="1646059"/>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77" name="Sync: HQ">
            <a:extLst>
              <a:ext uri="{FF2B5EF4-FFF2-40B4-BE49-F238E27FC236}">
                <a16:creationId xmlns:a16="http://schemas.microsoft.com/office/drawing/2014/main" id="{44CAECC0-ACFC-4012-B25F-6AC0C109A6E5}"/>
              </a:ext>
            </a:extLst>
          </p:cNvPr>
          <p:cNvCxnSpPr>
            <a:cxnSpLocks/>
            <a:stCxn id="79" idx="0"/>
            <a:endCxn id="74" idx="2"/>
          </p:cNvCxnSpPr>
          <p:nvPr/>
        </p:nvCxnSpPr>
        <p:spPr>
          <a:xfrm flipV="1">
            <a:off x="6951341" y="2721856"/>
            <a:ext cx="815445" cy="1685798"/>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78" name="New York">
            <a:extLst>
              <a:ext uri="{FF2B5EF4-FFF2-40B4-BE49-F238E27FC236}">
                <a16:creationId xmlns:a16="http://schemas.microsoft.com/office/drawing/2014/main" id="{8DF07A52-00E7-4439-A0CE-FA6FDD92C36A}"/>
              </a:ext>
            </a:extLst>
          </p:cNvPr>
          <p:cNvGrpSpPr/>
          <p:nvPr/>
        </p:nvGrpSpPr>
        <p:grpSpPr>
          <a:xfrm>
            <a:off x="6187119" y="4407654"/>
            <a:ext cx="1528444" cy="2064682"/>
            <a:chOff x="2824142" y="4249398"/>
            <a:chExt cx="1469569" cy="1985150"/>
          </a:xfrm>
        </p:grpSpPr>
        <p:pic>
          <p:nvPicPr>
            <p:cNvPr id="79" name="Picture 78" descr="\\MAGNUM\Projects\Microsoft\Cloud Power FY12\Design\Icons\PNGs\Server_2.png">
              <a:extLst>
                <a:ext uri="{FF2B5EF4-FFF2-40B4-BE49-F238E27FC236}">
                  <a16:creationId xmlns:a16="http://schemas.microsoft.com/office/drawing/2014/main" id="{D9CDA740-3F09-4CC5-A55E-45095054C4A2}"/>
                </a:ext>
              </a:extLst>
            </p:cNvPr>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80" name="TextBox 79">
              <a:extLst>
                <a:ext uri="{FF2B5EF4-FFF2-40B4-BE49-F238E27FC236}">
                  <a16:creationId xmlns:a16="http://schemas.microsoft.com/office/drawing/2014/main" id="{E6EC6D8D-50C5-4917-8792-D669EC3D0D13}"/>
                </a:ext>
              </a:extLst>
            </p:cNvPr>
            <p:cNvSpPr txBox="1"/>
            <p:nvPr/>
          </p:nvSpPr>
          <p:spPr>
            <a:xfrm>
              <a:off x="2824142" y="5577189"/>
              <a:ext cx="1469569" cy="65735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Branch Office</a:t>
              </a:r>
              <a:b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New York</a:t>
              </a:r>
            </a:p>
          </p:txBody>
        </p:sp>
      </p:grpSp>
      <p:grpSp>
        <p:nvGrpSpPr>
          <p:cNvPr id="81" name="IW Access color sync">
            <a:extLst>
              <a:ext uri="{FF2B5EF4-FFF2-40B4-BE49-F238E27FC236}">
                <a16:creationId xmlns:a16="http://schemas.microsoft.com/office/drawing/2014/main" id="{30DE9620-C484-4786-87A1-590D25C00049}"/>
              </a:ext>
            </a:extLst>
          </p:cNvPr>
          <p:cNvGrpSpPr/>
          <p:nvPr/>
        </p:nvGrpSpPr>
        <p:grpSpPr>
          <a:xfrm>
            <a:off x="3626982" y="4172851"/>
            <a:ext cx="2904312" cy="1978046"/>
            <a:chOff x="355771" y="3965247"/>
            <a:chExt cx="2848027" cy="1939712"/>
          </a:xfrm>
        </p:grpSpPr>
        <p:grpSp>
          <p:nvGrpSpPr>
            <p:cNvPr id="82" name="Group 81">
              <a:extLst>
                <a:ext uri="{FF2B5EF4-FFF2-40B4-BE49-F238E27FC236}">
                  <a16:creationId xmlns:a16="http://schemas.microsoft.com/office/drawing/2014/main" id="{84956CEB-D24E-4AFD-920B-D25ABEE610E9}"/>
                </a:ext>
              </a:extLst>
            </p:cNvPr>
            <p:cNvGrpSpPr/>
            <p:nvPr/>
          </p:nvGrpSpPr>
          <p:grpSpPr>
            <a:xfrm>
              <a:off x="355771" y="3965247"/>
              <a:ext cx="2848027" cy="1939712"/>
              <a:chOff x="355771" y="3965247"/>
              <a:chExt cx="2848027" cy="1939712"/>
            </a:xfrm>
          </p:grpSpPr>
          <p:sp>
            <p:nvSpPr>
              <p:cNvPr id="84" name="Arc 83">
                <a:extLst>
                  <a:ext uri="{FF2B5EF4-FFF2-40B4-BE49-F238E27FC236}">
                    <a16:creationId xmlns:a16="http://schemas.microsoft.com/office/drawing/2014/main" id="{43C66EE8-F7CF-4ABF-9779-6BEC0FDBC495}"/>
                  </a:ext>
                </a:extLst>
              </p:cNvPr>
              <p:cNvSpPr/>
              <p:nvPr/>
            </p:nvSpPr>
            <p:spPr>
              <a:xfrm rot="1002910" flipH="1" flipV="1">
                <a:off x="1478995" y="3965247"/>
                <a:ext cx="1310214" cy="1820029"/>
              </a:xfrm>
              <a:prstGeom prst="arc">
                <a:avLst>
                  <a:gd name="adj1" fmla="val 16200000"/>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023FF144-8B2F-46C7-ACA1-A8FE0AFB3FA3}"/>
                  </a:ext>
                </a:extLst>
              </p:cNvPr>
              <p:cNvGrpSpPr/>
              <p:nvPr/>
            </p:nvGrpSpPr>
            <p:grpSpPr>
              <a:xfrm>
                <a:off x="355771" y="4088145"/>
                <a:ext cx="2848027" cy="1816814"/>
                <a:chOff x="355771" y="4088145"/>
                <a:chExt cx="2848027" cy="1816814"/>
              </a:xfrm>
            </p:grpSpPr>
            <p:grpSp>
              <p:nvGrpSpPr>
                <p:cNvPr id="86" name="Group 85">
                  <a:extLst>
                    <a:ext uri="{FF2B5EF4-FFF2-40B4-BE49-F238E27FC236}">
                      <a16:creationId xmlns:a16="http://schemas.microsoft.com/office/drawing/2014/main" id="{FD2D9CE0-90BB-4CDC-A40D-DCEE01FB212E}"/>
                    </a:ext>
                  </a:extLst>
                </p:cNvPr>
                <p:cNvGrpSpPr/>
                <p:nvPr/>
              </p:nvGrpSpPr>
              <p:grpSpPr>
                <a:xfrm>
                  <a:off x="355771" y="4088145"/>
                  <a:ext cx="1149075" cy="1816814"/>
                  <a:chOff x="451154" y="6462143"/>
                  <a:chExt cx="1149075" cy="1816814"/>
                </a:xfrm>
              </p:grpSpPr>
              <p:pic>
                <p:nvPicPr>
                  <p:cNvPr id="88" name="Picture 87">
                    <a:extLst>
                      <a:ext uri="{FF2B5EF4-FFF2-40B4-BE49-F238E27FC236}">
                        <a16:creationId xmlns:a16="http://schemas.microsoft.com/office/drawing/2014/main" id="{A8C292B8-A268-4AC7-A32A-0627CBFC9A30}"/>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51154" y="7114807"/>
                    <a:ext cx="782821" cy="554353"/>
                  </a:xfrm>
                  <a:prstGeom prst="rect">
                    <a:avLst/>
                  </a:prstGeom>
                </p:spPr>
              </p:pic>
              <p:pic>
                <p:nvPicPr>
                  <p:cNvPr id="89" name="Picture 88">
                    <a:extLst>
                      <a:ext uri="{FF2B5EF4-FFF2-40B4-BE49-F238E27FC236}">
                        <a16:creationId xmlns:a16="http://schemas.microsoft.com/office/drawing/2014/main" id="{97EFBF4B-21B7-4E79-9E46-1F86A2EE2576}"/>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1209170" y="7669160"/>
                    <a:ext cx="348720" cy="609797"/>
                  </a:xfrm>
                  <a:prstGeom prst="rect">
                    <a:avLst/>
                  </a:prstGeom>
                </p:spPr>
              </p:pic>
              <p:pic>
                <p:nvPicPr>
                  <p:cNvPr id="90" name="Picture 89">
                    <a:extLst>
                      <a:ext uri="{FF2B5EF4-FFF2-40B4-BE49-F238E27FC236}">
                        <a16:creationId xmlns:a16="http://schemas.microsoft.com/office/drawing/2014/main" id="{A4C05A07-500E-4AF6-9694-67E791ADFCE5}"/>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1179545" y="6462143"/>
                    <a:ext cx="420684" cy="691535"/>
                  </a:xfrm>
                  <a:prstGeom prst="rect">
                    <a:avLst/>
                  </a:prstGeom>
                </p:spPr>
              </p:pic>
            </p:grpSp>
            <p:cxnSp>
              <p:nvCxnSpPr>
                <p:cNvPr id="87" name="Straight Arrow Connector 86">
                  <a:extLst>
                    <a:ext uri="{FF2B5EF4-FFF2-40B4-BE49-F238E27FC236}">
                      <a16:creationId xmlns:a16="http://schemas.microsoft.com/office/drawing/2014/main" id="{844C10ED-065D-4AF0-A51B-B3CAEEA97A83}"/>
                    </a:ext>
                  </a:extLst>
                </p:cNvPr>
                <p:cNvCxnSpPr>
                  <a:cxnSpLocks/>
                </p:cNvCxnSpPr>
                <p:nvPr/>
              </p:nvCxnSpPr>
              <p:spPr>
                <a:xfrm flipV="1">
                  <a:off x="1528266" y="5039578"/>
                  <a:ext cx="1675532" cy="2364"/>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83" name="TextBox 82">
              <a:extLst>
                <a:ext uri="{FF2B5EF4-FFF2-40B4-BE49-F238E27FC236}">
                  <a16:creationId xmlns:a16="http://schemas.microsoft.com/office/drawing/2014/main" id="{168DDD96-07FE-41F6-9FD0-D9E8F2586256}"/>
                </a:ext>
              </a:extLst>
            </p:cNvPr>
            <p:cNvSpPr txBox="1"/>
            <p:nvPr/>
          </p:nvSpPr>
          <p:spPr>
            <a:xfrm>
              <a:off x="1676987" y="4716120"/>
              <a:ext cx="1348707" cy="318285"/>
            </a:xfrm>
            <a:prstGeom prst="rect">
              <a:avLst/>
            </a:prstGeom>
            <a:noFill/>
          </p:spPr>
          <p:txBody>
            <a:bodyPr wrap="squar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Work Folders</a:t>
              </a:r>
            </a:p>
          </p:txBody>
        </p:sp>
      </p:grpSp>
      <p:grpSp>
        <p:nvGrpSpPr>
          <p:cNvPr id="91" name="SMB / NFS">
            <a:extLst>
              <a:ext uri="{FF2B5EF4-FFF2-40B4-BE49-F238E27FC236}">
                <a16:creationId xmlns:a16="http://schemas.microsoft.com/office/drawing/2014/main" id="{99A5059A-98C6-46EE-926C-1C82AE6E37F5}"/>
              </a:ext>
            </a:extLst>
          </p:cNvPr>
          <p:cNvGrpSpPr/>
          <p:nvPr/>
        </p:nvGrpSpPr>
        <p:grpSpPr>
          <a:xfrm>
            <a:off x="6783945" y="4300079"/>
            <a:ext cx="2691098" cy="1855997"/>
            <a:chOff x="3454698" y="4127322"/>
            <a:chExt cx="2587437" cy="1784503"/>
          </a:xfrm>
        </p:grpSpPr>
        <p:grpSp>
          <p:nvGrpSpPr>
            <p:cNvPr id="92" name="Group 91">
              <a:extLst>
                <a:ext uri="{FF2B5EF4-FFF2-40B4-BE49-F238E27FC236}">
                  <a16:creationId xmlns:a16="http://schemas.microsoft.com/office/drawing/2014/main" id="{3F8730EC-C21C-423E-88BF-1CCCFD8E1363}"/>
                </a:ext>
              </a:extLst>
            </p:cNvPr>
            <p:cNvGrpSpPr/>
            <p:nvPr/>
          </p:nvGrpSpPr>
          <p:grpSpPr>
            <a:xfrm>
              <a:off x="3921985" y="4562314"/>
              <a:ext cx="722930" cy="751616"/>
              <a:chOff x="4219419" y="4597995"/>
              <a:chExt cx="722930" cy="751616"/>
            </a:xfrm>
          </p:grpSpPr>
          <p:sp>
            <p:nvSpPr>
              <p:cNvPr id="99" name="TextBox 98">
                <a:extLst>
                  <a:ext uri="{FF2B5EF4-FFF2-40B4-BE49-F238E27FC236}">
                    <a16:creationId xmlns:a16="http://schemas.microsoft.com/office/drawing/2014/main" id="{848A4ECA-E43F-41D5-9373-2C4DDF360F59}"/>
                  </a:ext>
                </a:extLst>
              </p:cNvPr>
              <p:cNvSpPr txBox="1"/>
              <p:nvPr/>
            </p:nvSpPr>
            <p:spPr>
              <a:xfrm>
                <a:off x="4219419" y="4597995"/>
                <a:ext cx="722930" cy="751616"/>
              </a:xfrm>
              <a:prstGeom prst="rect">
                <a:avLst/>
              </a:prstGeom>
              <a:noFill/>
            </p:spPr>
            <p:txBody>
              <a:bodyPr wrap="square" rtlCol="0">
                <a:spAutoFit/>
              </a:bodyPr>
              <a:lstStyle/>
              <a:p>
                <a:pPr marL="0" marR="0" lvl="0" indent="0" algn="ctr" defTabSz="950973" rtl="0" eaLnBrk="1" fontAlgn="auto" latinLnBrk="0" hangingPunct="1">
                  <a:lnSpc>
                    <a:spcPct val="15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SMB</a:t>
                </a:r>
              </a:p>
              <a:p>
                <a:pPr marL="0" marR="0" lvl="0" indent="0" algn="ctr" defTabSz="950973" rtl="0" eaLnBrk="1" fontAlgn="auto" latinLnBrk="0" hangingPunct="1">
                  <a:lnSpc>
                    <a:spcPct val="15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NFS</a:t>
                </a:r>
              </a:p>
            </p:txBody>
          </p:sp>
          <p:cxnSp>
            <p:nvCxnSpPr>
              <p:cNvPr id="100" name="Straight Arrow Connector 99">
                <a:extLst>
                  <a:ext uri="{FF2B5EF4-FFF2-40B4-BE49-F238E27FC236}">
                    <a16:creationId xmlns:a16="http://schemas.microsoft.com/office/drawing/2014/main" id="{6E76760E-274C-4A92-96AF-31E605699E76}"/>
                  </a:ext>
                </a:extLst>
              </p:cNvPr>
              <p:cNvCxnSpPr/>
              <p:nvPr/>
            </p:nvCxnSpPr>
            <p:spPr>
              <a:xfrm flipV="1">
                <a:off x="4234497" y="4983672"/>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93" name="Group 92">
              <a:extLst>
                <a:ext uri="{FF2B5EF4-FFF2-40B4-BE49-F238E27FC236}">
                  <a16:creationId xmlns:a16="http://schemas.microsoft.com/office/drawing/2014/main" id="{EC5197E6-79FF-4BCA-BCF1-4640A9E74CC4}"/>
                </a:ext>
              </a:extLst>
            </p:cNvPr>
            <p:cNvGrpSpPr/>
            <p:nvPr/>
          </p:nvGrpSpPr>
          <p:grpSpPr>
            <a:xfrm>
              <a:off x="3454698" y="4127322"/>
              <a:ext cx="2587437" cy="1784503"/>
              <a:chOff x="3752132" y="4163003"/>
              <a:chExt cx="2587437" cy="1784503"/>
            </a:xfrm>
          </p:grpSpPr>
          <p:sp>
            <p:nvSpPr>
              <p:cNvPr id="94" name="Arc 93">
                <a:extLst>
                  <a:ext uri="{FF2B5EF4-FFF2-40B4-BE49-F238E27FC236}">
                    <a16:creationId xmlns:a16="http://schemas.microsoft.com/office/drawing/2014/main" id="{46661C65-C6A4-41DB-8574-669A88A76950}"/>
                  </a:ext>
                </a:extLst>
              </p:cNvPr>
              <p:cNvSpPr/>
              <p:nvPr/>
            </p:nvSpPr>
            <p:spPr>
              <a:xfrm flipV="1">
                <a:off x="3752132" y="4163003"/>
                <a:ext cx="1284640" cy="1784503"/>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5" name="Picture 6" descr="\\MAGNUM\Projects\Microsoft\Cloud Power FY12\Design\ICONS_PNG\Flexible_Workspace.png">
                <a:extLst>
                  <a:ext uri="{FF2B5EF4-FFF2-40B4-BE49-F238E27FC236}">
                    <a16:creationId xmlns:a16="http://schemas.microsoft.com/office/drawing/2014/main" id="{778CBD91-6323-4273-92B3-76D0FF14FEB6}"/>
                  </a:ext>
                </a:extLst>
              </p:cNvPr>
              <p:cNvPicPr>
                <a:picLocks noChangeAspect="1" noChangeArrowheads="1"/>
              </p:cNvPicPr>
              <p:nvPr/>
            </p:nvPicPr>
            <p:blipFill rotWithShape="1">
              <a:blip r:embed="rId14"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96" name="Picture 95" descr="\\MAGNUM\Projects\Microsoft\Cloud Power FY12\Design\ICONS_PNG\Application.png">
                <a:extLst>
                  <a:ext uri="{FF2B5EF4-FFF2-40B4-BE49-F238E27FC236}">
                    <a16:creationId xmlns:a16="http://schemas.microsoft.com/office/drawing/2014/main" id="{15132B92-A630-4EF9-B8EE-878D76EDED63}"/>
                  </a:ext>
                </a:extLst>
              </p:cNvPr>
              <p:cNvPicPr>
                <a:picLocks noChangeAspect="1" noChangeArrowheads="1"/>
              </p:cNvPicPr>
              <p:nvPr/>
            </p:nvPicPr>
            <p:blipFill>
              <a:blip r:embed="rId15"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97" name="TextBox 96">
                <a:extLst>
                  <a:ext uri="{FF2B5EF4-FFF2-40B4-BE49-F238E27FC236}">
                    <a16:creationId xmlns:a16="http://schemas.microsoft.com/office/drawing/2014/main" id="{38C16FAA-2E58-432E-8680-895432D7415D}"/>
                  </a:ext>
                </a:extLst>
              </p:cNvPr>
              <p:cNvSpPr txBox="1"/>
              <p:nvPr/>
            </p:nvSpPr>
            <p:spPr>
              <a:xfrm>
                <a:off x="5365754" y="4664210"/>
                <a:ext cx="537840" cy="280718"/>
              </a:xfrm>
              <a:prstGeom prst="rect">
                <a:avLst/>
              </a:prstGeom>
              <a:noFill/>
              <a:effectLst/>
            </p:spPr>
            <p:txBody>
              <a:bodyPr wrap="non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48"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Users</a:t>
                </a:r>
                <a:endParaRPr kumimoji="0" lang="en-US" sz="1248"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877414FB-25CF-4DF5-BD19-178401BE0EF4}"/>
                  </a:ext>
                </a:extLst>
              </p:cNvPr>
              <p:cNvSpPr txBox="1"/>
              <p:nvPr/>
            </p:nvSpPr>
            <p:spPr>
              <a:xfrm>
                <a:off x="5376998" y="5171381"/>
                <a:ext cx="962571" cy="280718"/>
              </a:xfrm>
              <a:prstGeom prst="rect">
                <a:avLst/>
              </a:prstGeom>
              <a:noFill/>
              <a:effectLst/>
            </p:spPr>
            <p:txBody>
              <a:bodyPr wrap="non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48"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Applications</a:t>
                </a:r>
                <a:endParaRPr kumimoji="0" lang="en-US" sz="1248"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gr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58" name="TextBox 57">
            <a:extLst>
              <a:ext uri="{FF2B5EF4-FFF2-40B4-BE49-F238E27FC236}">
                <a16:creationId xmlns:a16="http://schemas.microsoft.com/office/drawing/2014/main" id="{C4416CF5-36EA-477D-9673-74C439AD694D}"/>
              </a:ext>
            </a:extLst>
          </p:cNvPr>
          <p:cNvSpPr txBox="1"/>
          <p:nvPr/>
        </p:nvSpPr>
        <p:spPr>
          <a:xfrm>
            <a:off x="882" y="2643232"/>
            <a:ext cx="3366622"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Multi-site sync</a:t>
            </a:r>
          </a:p>
        </p:txBody>
      </p:sp>
      <p:sp>
        <p:nvSpPr>
          <p:cNvPr id="59" name="TextBox 58">
            <a:extLst>
              <a:ext uri="{FF2B5EF4-FFF2-40B4-BE49-F238E27FC236}">
                <a16:creationId xmlns:a16="http://schemas.microsoft.com/office/drawing/2014/main" id="{A7311944-9EA4-4F02-9605-8C200DCEAFCA}"/>
              </a:ext>
            </a:extLst>
          </p:cNvPr>
          <p:cNvSpPr txBox="1"/>
          <p:nvPr/>
        </p:nvSpPr>
        <p:spPr>
          <a:xfrm>
            <a:off x="865" y="3672477"/>
            <a:ext cx="3359555" cy="406208"/>
          </a:xfrm>
          <a:prstGeom prst="rect">
            <a:avLst/>
          </a:prstGeom>
          <a:solidFill>
            <a:srgbClr val="A80000">
              <a:alpha val="95000"/>
            </a:srgbClr>
          </a:solid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Rapid file server DR</a:t>
            </a:r>
          </a:p>
        </p:txBody>
      </p:sp>
      <p:pic>
        <p:nvPicPr>
          <p:cNvPr id="47" name="Post DR Files">
            <a:extLst>
              <a:ext uri="{FF2B5EF4-FFF2-40B4-BE49-F238E27FC236}">
                <a16:creationId xmlns:a16="http://schemas.microsoft.com/office/drawing/2014/main" id="{3952EDB8-7CAD-478C-9A67-4B8972D58B61}"/>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0"/>
                    </a14:imgEffect>
                  </a14:imgLayer>
                </a14:imgProps>
              </a:ext>
            </a:extLst>
          </a:blip>
          <a:srcRect t="-36" b="717"/>
          <a:stretch/>
        </p:blipFill>
        <p:spPr>
          <a:xfrm>
            <a:off x="9866376" y="4242816"/>
            <a:ext cx="1228539" cy="2526185"/>
          </a:xfrm>
          <a:prstGeom prst="rect">
            <a:avLst/>
          </a:prstGeom>
        </p:spPr>
      </p:pic>
      <p:sp>
        <p:nvSpPr>
          <p:cNvPr id="121" name="Rectangle 120">
            <a:extLst>
              <a:ext uri="{FF2B5EF4-FFF2-40B4-BE49-F238E27FC236}">
                <a16:creationId xmlns:a16="http://schemas.microsoft.com/office/drawing/2014/main" id="{CBCB4B28-81F5-435C-B693-FB9FB964EF90}"/>
              </a:ext>
            </a:extLst>
          </p:cNvPr>
          <p:cNvSpPr/>
          <p:nvPr/>
        </p:nvSpPr>
        <p:spPr bwMode="auto">
          <a:xfrm>
            <a:off x="10106025" y="6281738"/>
            <a:ext cx="423863"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2564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1000"/>
                                        <p:tgtEl>
                                          <p:spTgt spid="78"/>
                                        </p:tgtEl>
                                      </p:cBhvr>
                                    </p:animEffect>
                                    <p:anim calcmode="lin" valueType="num">
                                      <p:cBhvr>
                                        <p:cTn id="15" dur="1000" fill="hold"/>
                                        <p:tgtEl>
                                          <p:spTgt spid="78"/>
                                        </p:tgtEl>
                                        <p:attrNameLst>
                                          <p:attrName>ppt_x</p:attrName>
                                        </p:attrNameLst>
                                      </p:cBhvr>
                                      <p:tavLst>
                                        <p:tav tm="0">
                                          <p:val>
                                            <p:strVal val="#ppt_x"/>
                                          </p:val>
                                        </p:tav>
                                        <p:tav tm="100000">
                                          <p:val>
                                            <p:strVal val="#ppt_x"/>
                                          </p:val>
                                        </p:tav>
                                      </p:tavLst>
                                    </p:anim>
                                    <p:anim calcmode="lin" valueType="num">
                                      <p:cBhvr>
                                        <p:cTn id="16" dur="1000" fill="hold"/>
                                        <p:tgtEl>
                                          <p:spTgt spid="78"/>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circle(in)">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right)">
                                      <p:cBhvr>
                                        <p:cTn id="25" dur="500"/>
                                        <p:tgtEl>
                                          <p:spTgt spid="8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wipe(left)">
                                      <p:cBhvr>
                                        <p:cTn id="30" dur="500"/>
                                        <p:tgtEl>
                                          <p:spTgt spid="91"/>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1000"/>
                                        <p:tgtEl>
                                          <p:spTgt spid="59"/>
                                        </p:tgtEl>
                                      </p:cBhvr>
                                    </p:animEffect>
                                    <p:anim calcmode="lin" valueType="num">
                                      <p:cBhvr>
                                        <p:cTn id="36" dur="1000" fill="hold"/>
                                        <p:tgtEl>
                                          <p:spTgt spid="59"/>
                                        </p:tgtEl>
                                        <p:attrNameLst>
                                          <p:attrName>ppt_x</p:attrName>
                                        </p:attrNameLst>
                                      </p:cBhvr>
                                      <p:tavLst>
                                        <p:tav tm="0">
                                          <p:val>
                                            <p:strVal val="#ppt_x"/>
                                          </p:val>
                                        </p:tav>
                                        <p:tav tm="100000">
                                          <p:val>
                                            <p:strVal val="#ppt_x"/>
                                          </p:val>
                                        </p:tav>
                                      </p:tavLst>
                                    </p:anim>
                                    <p:anim calcmode="lin" valueType="num">
                                      <p:cBhvr>
                                        <p:cTn id="3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66"/>
                                        </p:tgtEl>
                                      </p:cBhvr>
                                    </p:animEffect>
                                    <p:anim calcmode="lin" valueType="num">
                                      <p:cBhvr>
                                        <p:cTn id="42" dur="1000"/>
                                        <p:tgtEl>
                                          <p:spTgt spid="66"/>
                                        </p:tgtEl>
                                        <p:attrNameLst>
                                          <p:attrName>ppt_x</p:attrName>
                                        </p:attrNameLst>
                                      </p:cBhvr>
                                      <p:tavLst>
                                        <p:tav tm="0">
                                          <p:val>
                                            <p:strVal val="ppt_x"/>
                                          </p:val>
                                        </p:tav>
                                        <p:tav tm="100000">
                                          <p:val>
                                            <p:strVal val="ppt_x"/>
                                          </p:val>
                                        </p:tav>
                                      </p:tavLst>
                                    </p:anim>
                                    <p:anim calcmode="lin" valueType="num">
                                      <p:cBhvr>
                                        <p:cTn id="43" dur="1000"/>
                                        <p:tgtEl>
                                          <p:spTgt spid="66"/>
                                        </p:tgtEl>
                                        <p:attrNameLst>
                                          <p:attrName>ppt_y</p:attrName>
                                        </p:attrNameLst>
                                      </p:cBhvr>
                                      <p:tavLst>
                                        <p:tav tm="0">
                                          <p:val>
                                            <p:strVal val="ppt_y"/>
                                          </p:val>
                                        </p:tav>
                                        <p:tav tm="100000">
                                          <p:val>
                                            <p:strVal val="ppt_y+.1"/>
                                          </p:val>
                                        </p:tav>
                                      </p:tavLst>
                                    </p:anim>
                                    <p:set>
                                      <p:cBhvr>
                                        <p:cTn id="44" dur="1" fill="hold">
                                          <p:stCondLst>
                                            <p:cond delay="999"/>
                                          </p:stCondLst>
                                        </p:cTn>
                                        <p:tgtEl>
                                          <p:spTgt spid="66"/>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67"/>
                                        </p:tgtEl>
                                      </p:cBhvr>
                                    </p:animEffect>
                                    <p:anim calcmode="lin" valueType="num">
                                      <p:cBhvr>
                                        <p:cTn id="47" dur="1000"/>
                                        <p:tgtEl>
                                          <p:spTgt spid="67"/>
                                        </p:tgtEl>
                                        <p:attrNameLst>
                                          <p:attrName>ppt_x</p:attrName>
                                        </p:attrNameLst>
                                      </p:cBhvr>
                                      <p:tavLst>
                                        <p:tav tm="0">
                                          <p:val>
                                            <p:strVal val="ppt_x"/>
                                          </p:val>
                                        </p:tav>
                                        <p:tav tm="100000">
                                          <p:val>
                                            <p:strVal val="ppt_x"/>
                                          </p:val>
                                        </p:tav>
                                      </p:tavLst>
                                    </p:anim>
                                    <p:anim calcmode="lin" valueType="num">
                                      <p:cBhvr>
                                        <p:cTn id="48" dur="1000"/>
                                        <p:tgtEl>
                                          <p:spTgt spid="67"/>
                                        </p:tgtEl>
                                        <p:attrNameLst>
                                          <p:attrName>ppt_y</p:attrName>
                                        </p:attrNameLst>
                                      </p:cBhvr>
                                      <p:tavLst>
                                        <p:tav tm="0">
                                          <p:val>
                                            <p:strVal val="ppt_y"/>
                                          </p:val>
                                        </p:tav>
                                        <p:tav tm="100000">
                                          <p:val>
                                            <p:strVal val="ppt_y+.1"/>
                                          </p:val>
                                        </p:tav>
                                      </p:tavLst>
                                    </p:anim>
                                    <p:set>
                                      <p:cBhvr>
                                        <p:cTn id="49" dur="1" fill="hold">
                                          <p:stCondLst>
                                            <p:cond delay="999"/>
                                          </p:stCondLst>
                                        </p:cTn>
                                        <p:tgtEl>
                                          <p:spTgt spid="67"/>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68"/>
                                        </p:tgtEl>
                                      </p:cBhvr>
                                    </p:animEffect>
                                    <p:anim calcmode="lin" valueType="num">
                                      <p:cBhvr>
                                        <p:cTn id="52" dur="1000"/>
                                        <p:tgtEl>
                                          <p:spTgt spid="68"/>
                                        </p:tgtEl>
                                        <p:attrNameLst>
                                          <p:attrName>ppt_x</p:attrName>
                                        </p:attrNameLst>
                                      </p:cBhvr>
                                      <p:tavLst>
                                        <p:tav tm="0">
                                          <p:val>
                                            <p:strVal val="ppt_x"/>
                                          </p:val>
                                        </p:tav>
                                        <p:tav tm="100000">
                                          <p:val>
                                            <p:strVal val="ppt_x"/>
                                          </p:val>
                                        </p:tav>
                                      </p:tavLst>
                                    </p:anim>
                                    <p:anim calcmode="lin" valueType="num">
                                      <p:cBhvr>
                                        <p:cTn id="53" dur="1000"/>
                                        <p:tgtEl>
                                          <p:spTgt spid="68"/>
                                        </p:tgtEl>
                                        <p:attrNameLst>
                                          <p:attrName>ppt_y</p:attrName>
                                        </p:attrNameLst>
                                      </p:cBhvr>
                                      <p:tavLst>
                                        <p:tav tm="0">
                                          <p:val>
                                            <p:strVal val="ppt_y"/>
                                          </p:val>
                                        </p:tav>
                                        <p:tav tm="100000">
                                          <p:val>
                                            <p:strVal val="ppt_y+.1"/>
                                          </p:val>
                                        </p:tav>
                                      </p:tavLst>
                                    </p:anim>
                                    <p:set>
                                      <p:cBhvr>
                                        <p:cTn id="54" dur="1" fill="hold">
                                          <p:stCondLst>
                                            <p:cond delay="999"/>
                                          </p:stCondLst>
                                        </p:cTn>
                                        <p:tgtEl>
                                          <p:spTgt spid="68"/>
                                        </p:tgtEl>
                                        <p:attrNameLst>
                                          <p:attrName>style.visibility</p:attrName>
                                        </p:attrNameLst>
                                      </p:cBhvr>
                                      <p:to>
                                        <p:strVal val="hidden"/>
                                      </p:to>
                                    </p:set>
                                  </p:childTnLst>
                                </p:cTn>
                              </p:par>
                              <p:par>
                                <p:cTn id="55" presetID="42" presetClass="exit" presetSubtype="0" fill="hold" grpId="0" nodeType="withEffect">
                                  <p:stCondLst>
                                    <p:cond delay="0"/>
                                  </p:stCondLst>
                                  <p:childTnLst>
                                    <p:animEffect transition="out" filter="fade">
                                      <p:cBhvr>
                                        <p:cTn id="56" dur="1000"/>
                                        <p:tgtEl>
                                          <p:spTgt spid="121"/>
                                        </p:tgtEl>
                                      </p:cBhvr>
                                    </p:animEffect>
                                    <p:anim calcmode="lin" valueType="num">
                                      <p:cBhvr>
                                        <p:cTn id="57" dur="1000"/>
                                        <p:tgtEl>
                                          <p:spTgt spid="121"/>
                                        </p:tgtEl>
                                        <p:attrNameLst>
                                          <p:attrName>ppt_x</p:attrName>
                                        </p:attrNameLst>
                                      </p:cBhvr>
                                      <p:tavLst>
                                        <p:tav tm="0">
                                          <p:val>
                                            <p:strVal val="ppt_x"/>
                                          </p:val>
                                        </p:tav>
                                        <p:tav tm="100000">
                                          <p:val>
                                            <p:strVal val="ppt_x"/>
                                          </p:val>
                                        </p:tav>
                                      </p:tavLst>
                                    </p:anim>
                                    <p:anim calcmode="lin" valueType="num">
                                      <p:cBhvr>
                                        <p:cTn id="58" dur="1000"/>
                                        <p:tgtEl>
                                          <p:spTgt spid="121"/>
                                        </p:tgtEl>
                                        <p:attrNameLst>
                                          <p:attrName>ppt_y</p:attrName>
                                        </p:attrNameLst>
                                      </p:cBhvr>
                                      <p:tavLst>
                                        <p:tav tm="0">
                                          <p:val>
                                            <p:strVal val="ppt_y"/>
                                          </p:val>
                                        </p:tav>
                                        <p:tav tm="100000">
                                          <p:val>
                                            <p:strVal val="ppt_y+.1"/>
                                          </p:val>
                                        </p:tav>
                                      </p:tavLst>
                                    </p:anim>
                                    <p:set>
                                      <p:cBhvr>
                                        <p:cTn id="59" dur="1" fill="hold">
                                          <p:stCondLst>
                                            <p:cond delay="999"/>
                                          </p:stCondLst>
                                        </p:cTn>
                                        <p:tgtEl>
                                          <p:spTgt spid="121"/>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000"/>
                                        <p:tgtEl>
                                          <p:spTgt spid="63"/>
                                        </p:tgtEl>
                                      </p:cBhvr>
                                    </p:animEffect>
                                    <p:anim calcmode="lin" valueType="num">
                                      <p:cBhvr>
                                        <p:cTn id="62" dur="1000"/>
                                        <p:tgtEl>
                                          <p:spTgt spid="63"/>
                                        </p:tgtEl>
                                        <p:attrNameLst>
                                          <p:attrName>ppt_x</p:attrName>
                                        </p:attrNameLst>
                                      </p:cBhvr>
                                      <p:tavLst>
                                        <p:tav tm="0">
                                          <p:val>
                                            <p:strVal val="ppt_x"/>
                                          </p:val>
                                        </p:tav>
                                        <p:tav tm="100000">
                                          <p:val>
                                            <p:strVal val="ppt_x"/>
                                          </p:val>
                                        </p:tav>
                                      </p:tavLst>
                                    </p:anim>
                                    <p:anim calcmode="lin" valueType="num">
                                      <p:cBhvr>
                                        <p:cTn id="63" dur="1000"/>
                                        <p:tgtEl>
                                          <p:spTgt spid="63"/>
                                        </p:tgtEl>
                                        <p:attrNameLst>
                                          <p:attrName>ppt_y</p:attrName>
                                        </p:attrNameLst>
                                      </p:cBhvr>
                                      <p:tavLst>
                                        <p:tav tm="0">
                                          <p:val>
                                            <p:strVal val="ppt_y"/>
                                          </p:val>
                                        </p:tav>
                                        <p:tav tm="100000">
                                          <p:val>
                                            <p:strVal val="ppt_y+.1"/>
                                          </p:val>
                                        </p:tav>
                                      </p:tavLst>
                                    </p:anim>
                                    <p:set>
                                      <p:cBhvr>
                                        <p:cTn id="64" dur="1" fill="hold">
                                          <p:stCondLst>
                                            <p:cond delay="999"/>
                                          </p:stCondLst>
                                        </p:cTn>
                                        <p:tgtEl>
                                          <p:spTgt spid="63"/>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7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1000"/>
                                        <p:tgtEl>
                                          <p:spTgt spid="63"/>
                                        </p:tgtEl>
                                      </p:cBhvr>
                                    </p:animEffect>
                                    <p:anim calcmode="lin" valueType="num">
                                      <p:cBhvr>
                                        <p:cTn id="72" dur="1000" fill="hold"/>
                                        <p:tgtEl>
                                          <p:spTgt spid="63"/>
                                        </p:tgtEl>
                                        <p:attrNameLst>
                                          <p:attrName>ppt_x</p:attrName>
                                        </p:attrNameLst>
                                      </p:cBhvr>
                                      <p:tavLst>
                                        <p:tav tm="0">
                                          <p:val>
                                            <p:strVal val="#ppt_x"/>
                                          </p:val>
                                        </p:tav>
                                        <p:tav tm="100000">
                                          <p:val>
                                            <p:strVal val="#ppt_x"/>
                                          </p:val>
                                        </p:tav>
                                      </p:tavLst>
                                    </p:anim>
                                    <p:anim calcmode="lin" valueType="num">
                                      <p:cBhvr>
                                        <p:cTn id="73" dur="1000" fill="hold"/>
                                        <p:tgtEl>
                                          <p:spTgt spid="6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1000"/>
                                        <p:tgtEl>
                                          <p:spTgt spid="47"/>
                                        </p:tgtEl>
                                      </p:cBhvr>
                                    </p:animEffect>
                                    <p:anim calcmode="lin" valueType="num">
                                      <p:cBhvr>
                                        <p:cTn id="77" dur="1000" fill="hold"/>
                                        <p:tgtEl>
                                          <p:spTgt spid="47"/>
                                        </p:tgtEl>
                                        <p:attrNameLst>
                                          <p:attrName>ppt_x</p:attrName>
                                        </p:attrNameLst>
                                      </p:cBhvr>
                                      <p:tavLst>
                                        <p:tav tm="0">
                                          <p:val>
                                            <p:strVal val="#ppt_x"/>
                                          </p:val>
                                        </p:tav>
                                        <p:tav tm="100000">
                                          <p:val>
                                            <p:strVal val="#ppt_x"/>
                                          </p:val>
                                        </p:tav>
                                      </p:tavLst>
                                    </p:anim>
                                    <p:anim calcmode="lin" valueType="num">
                                      <p:cBhvr>
                                        <p:cTn id="78" dur="1000" fill="hold"/>
                                        <p:tgtEl>
                                          <p:spTgt spid="47"/>
                                        </p:tgtEl>
                                        <p:attrNameLst>
                                          <p:attrName>ppt_y</p:attrName>
                                        </p:attrNameLst>
                                      </p:cBhvr>
                                      <p:tavLst>
                                        <p:tav tm="0">
                                          <p:val>
                                            <p:strVal val="#ppt_y+.1"/>
                                          </p:val>
                                        </p:tav>
                                        <p:tav tm="100000">
                                          <p:val>
                                            <p:strVal val="#ppt_y"/>
                                          </p:val>
                                        </p:tav>
                                      </p:tavLst>
                                    </p:anim>
                                  </p:childTnLst>
                                </p:cTn>
                              </p:par>
                              <p:par>
                                <p:cTn id="79" presetID="6" presetClass="entr" presetSubtype="16"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circle(in)">
                                      <p:cBhvr>
                                        <p:cTn id="81" dur="1000"/>
                                        <p:tgtEl>
                                          <p:spTgt spid="76"/>
                                        </p:tgtEl>
                                      </p:cBhvr>
                                    </p:animEffect>
                                  </p:childTnLst>
                                </p:cTn>
                              </p:par>
                              <p:par>
                                <p:cTn id="82" presetID="42" presetClass="entr" presetSubtype="0" fill="hold" grpId="1"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fade">
                                      <p:cBhvr>
                                        <p:cTn id="84" dur="1000"/>
                                        <p:tgtEl>
                                          <p:spTgt spid="121"/>
                                        </p:tgtEl>
                                      </p:cBhvr>
                                    </p:animEffect>
                                    <p:anim calcmode="lin" valueType="num">
                                      <p:cBhvr>
                                        <p:cTn id="85" dur="1000" fill="hold"/>
                                        <p:tgtEl>
                                          <p:spTgt spid="121"/>
                                        </p:tgtEl>
                                        <p:attrNameLst>
                                          <p:attrName>ppt_x</p:attrName>
                                        </p:attrNameLst>
                                      </p:cBhvr>
                                      <p:tavLst>
                                        <p:tav tm="0">
                                          <p:val>
                                            <p:strVal val="#ppt_x"/>
                                          </p:val>
                                        </p:tav>
                                        <p:tav tm="100000">
                                          <p:val>
                                            <p:strVal val="#ppt_x"/>
                                          </p:val>
                                        </p:tav>
                                      </p:tavLst>
                                    </p:anim>
                                    <p:anim calcmode="lin" valueType="num">
                                      <p:cBhvr>
                                        <p:cTn id="86"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121" grpId="0" animBg="1"/>
      <p:bldP spid="12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grpSp>
        <p:nvGrpSpPr>
          <p:cNvPr id="63" name="HQ Server">
            <a:extLst>
              <a:ext uri="{FF2B5EF4-FFF2-40B4-BE49-F238E27FC236}">
                <a16:creationId xmlns:a16="http://schemas.microsoft.com/office/drawing/2014/main" id="{2911B60D-D6B6-43E7-9A7E-FAF56ED27066}"/>
              </a:ext>
            </a:extLst>
          </p:cNvPr>
          <p:cNvGrpSpPr/>
          <p:nvPr/>
        </p:nvGrpSpPr>
        <p:grpSpPr>
          <a:xfrm>
            <a:off x="10781855" y="4367915"/>
            <a:ext cx="1521361" cy="2063073"/>
            <a:chOff x="2827548" y="4249398"/>
            <a:chExt cx="1462757" cy="1983603"/>
          </a:xfrm>
        </p:grpSpPr>
        <p:pic>
          <p:nvPicPr>
            <p:cNvPr id="64" name="Picture 2" descr="\\MAGNUM\Projects\Microsoft\Cloud Power FY12\Design\Icons\PNGs\Server_2.png">
              <a:extLst>
                <a:ext uri="{FF2B5EF4-FFF2-40B4-BE49-F238E27FC236}">
                  <a16:creationId xmlns:a16="http://schemas.microsoft.com/office/drawing/2014/main" id="{547FC24B-295A-4515-AFAE-27CF21A4C766}"/>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5" name="TextBox 64">
              <a:extLst>
                <a:ext uri="{FF2B5EF4-FFF2-40B4-BE49-F238E27FC236}">
                  <a16:creationId xmlns:a16="http://schemas.microsoft.com/office/drawing/2014/main" id="{64D1A6F9-A377-4EA2-B967-8466D7C6E30A}"/>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pic>
        <p:nvPicPr>
          <p:cNvPr id="66" name="Files">
            <a:extLst>
              <a:ext uri="{FF2B5EF4-FFF2-40B4-BE49-F238E27FC236}">
                <a16:creationId xmlns:a16="http://schemas.microsoft.com/office/drawing/2014/main" id="{978C27B0-F9EB-46ED-9CAA-8AD4781953DA}"/>
              </a:ext>
            </a:extLst>
          </p:cNvPr>
          <p:cNvPicPr>
            <a:picLocks noChangeAspect="1"/>
          </p:cNvPicPr>
          <p:nvPr/>
        </p:nvPicPr>
        <p:blipFill rotWithShape="1">
          <a:blip r:embed="rId4"/>
          <a:srcRect t="-36" b="717"/>
          <a:stretch/>
        </p:blipFill>
        <p:spPr>
          <a:xfrm>
            <a:off x="9863997" y="4242988"/>
            <a:ext cx="1228539" cy="2526185"/>
          </a:xfrm>
          <a:prstGeom prst="rect">
            <a:avLst/>
          </a:prstGeom>
        </p:spPr>
      </p:pic>
      <p:pic>
        <p:nvPicPr>
          <p:cNvPr id="67" name="File Ghosts #1">
            <a:extLst>
              <a:ext uri="{FF2B5EF4-FFF2-40B4-BE49-F238E27FC236}">
                <a16:creationId xmlns:a16="http://schemas.microsoft.com/office/drawing/2014/main" id="{E1398450-EB36-489B-85D5-FE73862FF18E}"/>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t="8146" b="60383"/>
          <a:stretch/>
        </p:blipFill>
        <p:spPr>
          <a:xfrm>
            <a:off x="9863997" y="4450579"/>
            <a:ext cx="1228539" cy="800455"/>
          </a:xfrm>
          <a:prstGeom prst="rect">
            <a:avLst/>
          </a:prstGeom>
        </p:spPr>
      </p:pic>
      <p:pic>
        <p:nvPicPr>
          <p:cNvPr id="68" name="File Ghosts #2">
            <a:extLst>
              <a:ext uri="{FF2B5EF4-FFF2-40B4-BE49-F238E27FC236}">
                <a16:creationId xmlns:a16="http://schemas.microsoft.com/office/drawing/2014/main" id="{2062037E-8250-4544-9A25-17A3608585F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t="51299" b="12354"/>
          <a:stretch/>
        </p:blipFill>
        <p:spPr>
          <a:xfrm>
            <a:off x="9863997" y="5547869"/>
            <a:ext cx="1228539" cy="924467"/>
          </a:xfrm>
          <a:prstGeom prst="rect">
            <a:avLst/>
          </a:prstGeom>
        </p:spPr>
      </p:pic>
      <p:grpSp>
        <p:nvGrpSpPr>
          <p:cNvPr id="69" name="East US">
            <a:extLst>
              <a:ext uri="{FF2B5EF4-FFF2-40B4-BE49-F238E27FC236}">
                <a16:creationId xmlns:a16="http://schemas.microsoft.com/office/drawing/2014/main" id="{5C46C4BE-FC3D-4C90-9C6D-70535FC7C9E0}"/>
              </a:ext>
            </a:extLst>
          </p:cNvPr>
          <p:cNvGrpSpPr/>
          <p:nvPr/>
        </p:nvGrpSpPr>
        <p:grpSpPr>
          <a:xfrm>
            <a:off x="6575494" y="1112566"/>
            <a:ext cx="2382583" cy="1609290"/>
            <a:chOff x="2856517" y="1582399"/>
            <a:chExt cx="2290805" cy="1547300"/>
          </a:xfrm>
        </p:grpSpPr>
        <p:grpSp>
          <p:nvGrpSpPr>
            <p:cNvPr id="70" name="Group 69">
              <a:extLst>
                <a:ext uri="{FF2B5EF4-FFF2-40B4-BE49-F238E27FC236}">
                  <a16:creationId xmlns:a16="http://schemas.microsoft.com/office/drawing/2014/main" id="{1B8B8B8F-85DD-4903-A9B8-09B4FD00421E}"/>
                </a:ext>
              </a:extLst>
            </p:cNvPr>
            <p:cNvGrpSpPr/>
            <p:nvPr/>
          </p:nvGrpSpPr>
          <p:grpSpPr>
            <a:xfrm>
              <a:off x="2856517" y="1916920"/>
              <a:ext cx="2290805" cy="1212779"/>
              <a:chOff x="4233863" y="2443162"/>
              <a:chExt cx="3724275" cy="1971674"/>
            </a:xfrm>
          </p:grpSpPr>
          <p:pic>
            <p:nvPicPr>
              <p:cNvPr id="74" name="Picture 73">
                <a:extLst>
                  <a:ext uri="{FF2B5EF4-FFF2-40B4-BE49-F238E27FC236}">
                    <a16:creationId xmlns:a16="http://schemas.microsoft.com/office/drawing/2014/main" id="{1B16A5B6-8CF2-4F31-8815-73E8424D6D2C}"/>
                  </a:ext>
                </a:extLst>
              </p:cNvPr>
              <p:cNvPicPr>
                <a:picLocks noChangeAspect="1"/>
              </p:cNvPicPr>
              <p:nvPr/>
            </p:nvPicPr>
            <p:blipFill>
              <a:blip r:embed="rId7"/>
              <a:stretch>
                <a:fillRect/>
              </a:stretch>
            </p:blipFill>
            <p:spPr>
              <a:xfrm>
                <a:off x="4233863" y="2443162"/>
                <a:ext cx="3724275" cy="1971674"/>
              </a:xfrm>
              <a:prstGeom prst="rect">
                <a:avLst/>
              </a:prstGeom>
            </p:spPr>
          </p:pic>
          <p:sp>
            <p:nvSpPr>
              <p:cNvPr id="75" name="Rectangle 74">
                <a:extLst>
                  <a:ext uri="{FF2B5EF4-FFF2-40B4-BE49-F238E27FC236}">
                    <a16:creationId xmlns:a16="http://schemas.microsoft.com/office/drawing/2014/main" id="{8266A954-8E7B-48DA-B788-8D589F155E23}"/>
                  </a:ext>
                </a:extLst>
              </p:cNvPr>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1" name="Picture 5" descr="C:\Users\mitchellg\Desktop\Folder.png">
              <a:extLst>
                <a:ext uri="{FF2B5EF4-FFF2-40B4-BE49-F238E27FC236}">
                  <a16:creationId xmlns:a16="http://schemas.microsoft.com/office/drawing/2014/main" id="{3CD77BB2-36AC-42C8-898A-0058620E5CDC}"/>
                </a:ext>
              </a:extLst>
            </p:cNvPr>
            <p:cNvPicPr>
              <a:picLocks noChangeAspect="1" noChangeArrowheads="1"/>
            </p:cNvPicPr>
            <p:nvPr/>
          </p:nvPicPr>
          <p:blipFill>
            <a:blip r:embed="rId8" cstate="print">
              <a:lum bright="100000"/>
            </a:blip>
            <a:srcRect/>
            <a:stretch>
              <a:fillRect/>
            </a:stretch>
          </p:blipFill>
          <p:spPr bwMode="auto">
            <a:xfrm>
              <a:off x="3717539" y="2254152"/>
              <a:ext cx="568761" cy="568761"/>
            </a:xfrm>
            <a:prstGeom prst="rect">
              <a:avLst/>
            </a:prstGeom>
            <a:noFill/>
          </p:spPr>
        </p:pic>
        <p:sp>
          <p:nvSpPr>
            <p:cNvPr id="72" name="TextBox 71">
              <a:extLst>
                <a:ext uri="{FF2B5EF4-FFF2-40B4-BE49-F238E27FC236}">
                  <a16:creationId xmlns:a16="http://schemas.microsoft.com/office/drawing/2014/main" id="{1D99C552-1A67-4344-96C7-65DDDEC4A95B}"/>
                </a:ext>
              </a:extLst>
            </p:cNvPr>
            <p:cNvSpPr txBox="1"/>
            <p:nvPr/>
          </p:nvSpPr>
          <p:spPr>
            <a:xfrm>
              <a:off x="3625053" y="2676246"/>
              <a:ext cx="753732" cy="26500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144" b="0" i="0" u="none" strike="noStrike" kern="1200" cap="none" spc="0" normalizeH="0" baseline="0" noProof="0">
                  <a:ln>
                    <a:noFill/>
                  </a:ln>
                  <a:solidFill>
                    <a:prstClr val="white"/>
                  </a:solidFill>
                  <a:effectLst/>
                  <a:uLnTx/>
                  <a:uFillTx/>
                  <a:latin typeface="Calibri" panose="020F0502020204030204"/>
                  <a:ea typeface="+mn-ea"/>
                  <a:cs typeface="+mn-cs"/>
                </a:rPr>
                <a:t>File Share</a:t>
              </a:r>
            </a:p>
          </p:txBody>
        </p:sp>
        <p:sp>
          <p:nvSpPr>
            <p:cNvPr id="73" name="TextBox 72">
              <a:extLst>
                <a:ext uri="{FF2B5EF4-FFF2-40B4-BE49-F238E27FC236}">
                  <a16:creationId xmlns:a16="http://schemas.microsoft.com/office/drawing/2014/main" id="{6654F448-972B-45D0-BFF6-D47B29FF46E0}"/>
                </a:ext>
              </a:extLst>
            </p:cNvPr>
            <p:cNvSpPr txBox="1"/>
            <p:nvPr/>
          </p:nvSpPr>
          <p:spPr>
            <a:xfrm>
              <a:off x="3511447" y="1582399"/>
              <a:ext cx="980952" cy="373178"/>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West US</a:t>
              </a:r>
            </a:p>
          </p:txBody>
        </p:sp>
      </p:grpSp>
      <p:cxnSp>
        <p:nvCxnSpPr>
          <p:cNvPr id="76" name="Sync: New York">
            <a:extLst>
              <a:ext uri="{FF2B5EF4-FFF2-40B4-BE49-F238E27FC236}">
                <a16:creationId xmlns:a16="http://schemas.microsoft.com/office/drawing/2014/main" id="{EC3986D7-51D9-49A8-8109-40F2B65FE506}"/>
              </a:ext>
            </a:extLst>
          </p:cNvPr>
          <p:cNvCxnSpPr>
            <a:cxnSpLocks/>
            <a:stCxn id="64" idx="0"/>
          </p:cNvCxnSpPr>
          <p:nvPr/>
        </p:nvCxnSpPr>
        <p:spPr>
          <a:xfrm flipH="1" flipV="1">
            <a:off x="8642773" y="2721856"/>
            <a:ext cx="2899763" cy="1646059"/>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77" name="Sync: HQ">
            <a:extLst>
              <a:ext uri="{FF2B5EF4-FFF2-40B4-BE49-F238E27FC236}">
                <a16:creationId xmlns:a16="http://schemas.microsoft.com/office/drawing/2014/main" id="{44CAECC0-ACFC-4012-B25F-6AC0C109A6E5}"/>
              </a:ext>
            </a:extLst>
          </p:cNvPr>
          <p:cNvCxnSpPr>
            <a:cxnSpLocks/>
            <a:stCxn id="79" idx="0"/>
            <a:endCxn id="74" idx="2"/>
          </p:cNvCxnSpPr>
          <p:nvPr/>
        </p:nvCxnSpPr>
        <p:spPr>
          <a:xfrm flipV="1">
            <a:off x="6938699" y="2721856"/>
            <a:ext cx="828087" cy="1666528"/>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78" name="New York">
            <a:extLst>
              <a:ext uri="{FF2B5EF4-FFF2-40B4-BE49-F238E27FC236}">
                <a16:creationId xmlns:a16="http://schemas.microsoft.com/office/drawing/2014/main" id="{8DF07A52-00E7-4439-A0CE-FA6FDD92C36A}"/>
              </a:ext>
            </a:extLst>
          </p:cNvPr>
          <p:cNvGrpSpPr/>
          <p:nvPr/>
        </p:nvGrpSpPr>
        <p:grpSpPr>
          <a:xfrm>
            <a:off x="6174477" y="4388384"/>
            <a:ext cx="1528444" cy="2064682"/>
            <a:chOff x="2824142" y="4249398"/>
            <a:chExt cx="1469569" cy="1985150"/>
          </a:xfrm>
        </p:grpSpPr>
        <p:pic>
          <p:nvPicPr>
            <p:cNvPr id="79" name="Picture 78" descr="\\MAGNUM\Projects\Microsoft\Cloud Power FY12\Design\Icons\PNGs\Server_2.png">
              <a:extLst>
                <a:ext uri="{FF2B5EF4-FFF2-40B4-BE49-F238E27FC236}">
                  <a16:creationId xmlns:a16="http://schemas.microsoft.com/office/drawing/2014/main" id="{D9CDA740-3F09-4CC5-A55E-45095054C4A2}"/>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80" name="TextBox 79">
              <a:extLst>
                <a:ext uri="{FF2B5EF4-FFF2-40B4-BE49-F238E27FC236}">
                  <a16:creationId xmlns:a16="http://schemas.microsoft.com/office/drawing/2014/main" id="{E6EC6D8D-50C5-4917-8792-D669EC3D0D13}"/>
                </a:ext>
              </a:extLst>
            </p:cNvPr>
            <p:cNvSpPr txBox="1"/>
            <p:nvPr/>
          </p:nvSpPr>
          <p:spPr>
            <a:xfrm>
              <a:off x="2824142" y="5577189"/>
              <a:ext cx="1469569" cy="65735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Branch Office</a:t>
              </a:r>
              <a:b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New York</a:t>
              </a:r>
            </a:p>
          </p:txBody>
        </p:sp>
      </p:grpSp>
      <p:grpSp>
        <p:nvGrpSpPr>
          <p:cNvPr id="81" name="IW Access color sync">
            <a:extLst>
              <a:ext uri="{FF2B5EF4-FFF2-40B4-BE49-F238E27FC236}">
                <a16:creationId xmlns:a16="http://schemas.microsoft.com/office/drawing/2014/main" id="{30DE9620-C484-4786-87A1-590D25C00049}"/>
              </a:ext>
            </a:extLst>
          </p:cNvPr>
          <p:cNvGrpSpPr/>
          <p:nvPr/>
        </p:nvGrpSpPr>
        <p:grpSpPr>
          <a:xfrm>
            <a:off x="3626982" y="4172851"/>
            <a:ext cx="2904312" cy="1978046"/>
            <a:chOff x="355771" y="3965247"/>
            <a:chExt cx="2848027" cy="1939712"/>
          </a:xfrm>
        </p:grpSpPr>
        <p:grpSp>
          <p:nvGrpSpPr>
            <p:cNvPr id="82" name="Group 81">
              <a:extLst>
                <a:ext uri="{FF2B5EF4-FFF2-40B4-BE49-F238E27FC236}">
                  <a16:creationId xmlns:a16="http://schemas.microsoft.com/office/drawing/2014/main" id="{84956CEB-D24E-4AFD-920B-D25ABEE610E9}"/>
                </a:ext>
              </a:extLst>
            </p:cNvPr>
            <p:cNvGrpSpPr/>
            <p:nvPr/>
          </p:nvGrpSpPr>
          <p:grpSpPr>
            <a:xfrm>
              <a:off x="355771" y="3965247"/>
              <a:ext cx="2848027" cy="1939712"/>
              <a:chOff x="355771" y="3965247"/>
              <a:chExt cx="2848027" cy="1939712"/>
            </a:xfrm>
          </p:grpSpPr>
          <p:sp>
            <p:nvSpPr>
              <p:cNvPr id="84" name="Arc 83">
                <a:extLst>
                  <a:ext uri="{FF2B5EF4-FFF2-40B4-BE49-F238E27FC236}">
                    <a16:creationId xmlns:a16="http://schemas.microsoft.com/office/drawing/2014/main" id="{43C66EE8-F7CF-4ABF-9779-6BEC0FDBC495}"/>
                  </a:ext>
                </a:extLst>
              </p:cNvPr>
              <p:cNvSpPr/>
              <p:nvPr/>
            </p:nvSpPr>
            <p:spPr>
              <a:xfrm rot="1002910" flipH="1" flipV="1">
                <a:off x="1478995" y="3965247"/>
                <a:ext cx="1310214" cy="1820029"/>
              </a:xfrm>
              <a:prstGeom prst="arc">
                <a:avLst>
                  <a:gd name="adj1" fmla="val 16200000"/>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023FF144-8B2F-46C7-ACA1-A8FE0AFB3FA3}"/>
                  </a:ext>
                </a:extLst>
              </p:cNvPr>
              <p:cNvGrpSpPr/>
              <p:nvPr/>
            </p:nvGrpSpPr>
            <p:grpSpPr>
              <a:xfrm>
                <a:off x="355771" y="4088145"/>
                <a:ext cx="2848027" cy="1816814"/>
                <a:chOff x="355771" y="4088145"/>
                <a:chExt cx="2848027" cy="1816814"/>
              </a:xfrm>
            </p:grpSpPr>
            <p:grpSp>
              <p:nvGrpSpPr>
                <p:cNvPr id="86" name="Group 85">
                  <a:extLst>
                    <a:ext uri="{FF2B5EF4-FFF2-40B4-BE49-F238E27FC236}">
                      <a16:creationId xmlns:a16="http://schemas.microsoft.com/office/drawing/2014/main" id="{FD2D9CE0-90BB-4CDC-A40D-DCEE01FB212E}"/>
                    </a:ext>
                  </a:extLst>
                </p:cNvPr>
                <p:cNvGrpSpPr/>
                <p:nvPr/>
              </p:nvGrpSpPr>
              <p:grpSpPr>
                <a:xfrm>
                  <a:off x="355771" y="4088145"/>
                  <a:ext cx="1149075" cy="1816814"/>
                  <a:chOff x="451154" y="6462143"/>
                  <a:chExt cx="1149075" cy="1816814"/>
                </a:xfrm>
              </p:grpSpPr>
              <p:pic>
                <p:nvPicPr>
                  <p:cNvPr id="88" name="Picture 87">
                    <a:extLst>
                      <a:ext uri="{FF2B5EF4-FFF2-40B4-BE49-F238E27FC236}">
                        <a16:creationId xmlns:a16="http://schemas.microsoft.com/office/drawing/2014/main" id="{A8C292B8-A268-4AC7-A32A-0627CBFC9A30}"/>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451154" y="7114807"/>
                    <a:ext cx="782821" cy="554353"/>
                  </a:xfrm>
                  <a:prstGeom prst="rect">
                    <a:avLst/>
                  </a:prstGeom>
                </p:spPr>
              </p:pic>
              <p:pic>
                <p:nvPicPr>
                  <p:cNvPr id="89" name="Picture 88">
                    <a:extLst>
                      <a:ext uri="{FF2B5EF4-FFF2-40B4-BE49-F238E27FC236}">
                        <a16:creationId xmlns:a16="http://schemas.microsoft.com/office/drawing/2014/main" id="{97EFBF4B-21B7-4E79-9E46-1F86A2EE2576}"/>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1209170" y="7669160"/>
                    <a:ext cx="348720" cy="609797"/>
                  </a:xfrm>
                  <a:prstGeom prst="rect">
                    <a:avLst/>
                  </a:prstGeom>
                </p:spPr>
              </p:pic>
              <p:pic>
                <p:nvPicPr>
                  <p:cNvPr id="90" name="Picture 89">
                    <a:extLst>
                      <a:ext uri="{FF2B5EF4-FFF2-40B4-BE49-F238E27FC236}">
                        <a16:creationId xmlns:a16="http://schemas.microsoft.com/office/drawing/2014/main" id="{A4C05A07-500E-4AF6-9694-67E791ADFCE5}"/>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1179545" y="6462143"/>
                    <a:ext cx="420684" cy="691535"/>
                  </a:xfrm>
                  <a:prstGeom prst="rect">
                    <a:avLst/>
                  </a:prstGeom>
                </p:spPr>
              </p:pic>
            </p:grpSp>
            <p:cxnSp>
              <p:nvCxnSpPr>
                <p:cNvPr id="87" name="Straight Arrow Connector 86">
                  <a:extLst>
                    <a:ext uri="{FF2B5EF4-FFF2-40B4-BE49-F238E27FC236}">
                      <a16:creationId xmlns:a16="http://schemas.microsoft.com/office/drawing/2014/main" id="{844C10ED-065D-4AF0-A51B-B3CAEEA97A83}"/>
                    </a:ext>
                  </a:extLst>
                </p:cNvPr>
                <p:cNvCxnSpPr>
                  <a:cxnSpLocks/>
                </p:cNvCxnSpPr>
                <p:nvPr/>
              </p:nvCxnSpPr>
              <p:spPr>
                <a:xfrm flipV="1">
                  <a:off x="1528266" y="5039578"/>
                  <a:ext cx="1675532" cy="2364"/>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83" name="TextBox 82">
              <a:extLst>
                <a:ext uri="{FF2B5EF4-FFF2-40B4-BE49-F238E27FC236}">
                  <a16:creationId xmlns:a16="http://schemas.microsoft.com/office/drawing/2014/main" id="{168DDD96-07FE-41F6-9FD0-D9E8F2586256}"/>
                </a:ext>
              </a:extLst>
            </p:cNvPr>
            <p:cNvSpPr txBox="1"/>
            <p:nvPr/>
          </p:nvSpPr>
          <p:spPr>
            <a:xfrm>
              <a:off x="1676987" y="4716120"/>
              <a:ext cx="1348707" cy="318285"/>
            </a:xfrm>
            <a:prstGeom prst="rect">
              <a:avLst/>
            </a:prstGeom>
            <a:noFill/>
          </p:spPr>
          <p:txBody>
            <a:bodyPr wrap="squar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Work Folders</a:t>
              </a:r>
            </a:p>
          </p:txBody>
        </p:sp>
      </p:grpSp>
      <p:grpSp>
        <p:nvGrpSpPr>
          <p:cNvPr id="91" name="SMB / NFS">
            <a:extLst>
              <a:ext uri="{FF2B5EF4-FFF2-40B4-BE49-F238E27FC236}">
                <a16:creationId xmlns:a16="http://schemas.microsoft.com/office/drawing/2014/main" id="{99A5059A-98C6-46EE-926C-1C82AE6E37F5}"/>
              </a:ext>
            </a:extLst>
          </p:cNvPr>
          <p:cNvGrpSpPr/>
          <p:nvPr/>
        </p:nvGrpSpPr>
        <p:grpSpPr>
          <a:xfrm>
            <a:off x="6783945" y="4300079"/>
            <a:ext cx="2691098" cy="1855997"/>
            <a:chOff x="3454698" y="4127322"/>
            <a:chExt cx="2587437" cy="1784503"/>
          </a:xfrm>
        </p:grpSpPr>
        <p:grpSp>
          <p:nvGrpSpPr>
            <p:cNvPr id="92" name="Group 91">
              <a:extLst>
                <a:ext uri="{FF2B5EF4-FFF2-40B4-BE49-F238E27FC236}">
                  <a16:creationId xmlns:a16="http://schemas.microsoft.com/office/drawing/2014/main" id="{3F8730EC-C21C-423E-88BF-1CCCFD8E1363}"/>
                </a:ext>
              </a:extLst>
            </p:cNvPr>
            <p:cNvGrpSpPr/>
            <p:nvPr/>
          </p:nvGrpSpPr>
          <p:grpSpPr>
            <a:xfrm>
              <a:off x="3921985" y="4562314"/>
              <a:ext cx="722930" cy="751616"/>
              <a:chOff x="4219419" y="4597995"/>
              <a:chExt cx="722930" cy="751616"/>
            </a:xfrm>
          </p:grpSpPr>
          <p:sp>
            <p:nvSpPr>
              <p:cNvPr id="99" name="TextBox 98">
                <a:extLst>
                  <a:ext uri="{FF2B5EF4-FFF2-40B4-BE49-F238E27FC236}">
                    <a16:creationId xmlns:a16="http://schemas.microsoft.com/office/drawing/2014/main" id="{848A4ECA-E43F-41D5-9373-2C4DDF360F59}"/>
                  </a:ext>
                </a:extLst>
              </p:cNvPr>
              <p:cNvSpPr txBox="1"/>
              <p:nvPr/>
            </p:nvSpPr>
            <p:spPr>
              <a:xfrm>
                <a:off x="4219419" y="4597995"/>
                <a:ext cx="722930" cy="751616"/>
              </a:xfrm>
              <a:prstGeom prst="rect">
                <a:avLst/>
              </a:prstGeom>
              <a:noFill/>
            </p:spPr>
            <p:txBody>
              <a:bodyPr wrap="square" rtlCol="0">
                <a:spAutoFit/>
              </a:bodyPr>
              <a:lstStyle/>
              <a:p>
                <a:pPr marL="0" marR="0" lvl="0" indent="0" algn="ctr" defTabSz="950973" rtl="0" eaLnBrk="1" fontAlgn="auto" latinLnBrk="0" hangingPunct="1">
                  <a:lnSpc>
                    <a:spcPct val="15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SMB</a:t>
                </a:r>
              </a:p>
              <a:p>
                <a:pPr marL="0" marR="0" lvl="0" indent="0" algn="ctr" defTabSz="950973" rtl="0" eaLnBrk="1" fontAlgn="auto" latinLnBrk="0" hangingPunct="1">
                  <a:lnSpc>
                    <a:spcPct val="150000"/>
                  </a:lnSpc>
                  <a:spcBef>
                    <a:spcPts val="0"/>
                  </a:spcBef>
                  <a:spcAft>
                    <a:spcPts val="0"/>
                  </a:spcAft>
                  <a:buClrTx/>
                  <a:buSzTx/>
                  <a:buFontTx/>
                  <a:buNone/>
                  <a:tabLst/>
                  <a:defRPr/>
                </a:pPr>
                <a:r>
                  <a:rPr kumimoji="0" lang="en-US" sz="145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NFS</a:t>
                </a:r>
              </a:p>
            </p:txBody>
          </p:sp>
          <p:cxnSp>
            <p:nvCxnSpPr>
              <p:cNvPr id="100" name="Straight Arrow Connector 99">
                <a:extLst>
                  <a:ext uri="{FF2B5EF4-FFF2-40B4-BE49-F238E27FC236}">
                    <a16:creationId xmlns:a16="http://schemas.microsoft.com/office/drawing/2014/main" id="{6E76760E-274C-4A92-96AF-31E605699E76}"/>
                  </a:ext>
                </a:extLst>
              </p:cNvPr>
              <p:cNvCxnSpPr/>
              <p:nvPr/>
            </p:nvCxnSpPr>
            <p:spPr>
              <a:xfrm flipV="1">
                <a:off x="4234497" y="4983672"/>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93" name="Group 92">
              <a:extLst>
                <a:ext uri="{FF2B5EF4-FFF2-40B4-BE49-F238E27FC236}">
                  <a16:creationId xmlns:a16="http://schemas.microsoft.com/office/drawing/2014/main" id="{EC5197E6-79FF-4BCA-BCF1-4640A9E74CC4}"/>
                </a:ext>
              </a:extLst>
            </p:cNvPr>
            <p:cNvGrpSpPr/>
            <p:nvPr/>
          </p:nvGrpSpPr>
          <p:grpSpPr>
            <a:xfrm>
              <a:off x="3454698" y="4127322"/>
              <a:ext cx="2587437" cy="1784503"/>
              <a:chOff x="3752132" y="4163003"/>
              <a:chExt cx="2587437" cy="1784503"/>
            </a:xfrm>
          </p:grpSpPr>
          <p:sp>
            <p:nvSpPr>
              <p:cNvPr id="94" name="Arc 93">
                <a:extLst>
                  <a:ext uri="{FF2B5EF4-FFF2-40B4-BE49-F238E27FC236}">
                    <a16:creationId xmlns:a16="http://schemas.microsoft.com/office/drawing/2014/main" id="{46661C65-C6A4-41DB-8574-669A88A76950}"/>
                  </a:ext>
                </a:extLst>
              </p:cNvPr>
              <p:cNvSpPr/>
              <p:nvPr/>
            </p:nvSpPr>
            <p:spPr>
              <a:xfrm flipV="1">
                <a:off x="3752132" y="4163003"/>
                <a:ext cx="1284640" cy="1784503"/>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5" name="Picture 6" descr="\\MAGNUM\Projects\Microsoft\Cloud Power FY12\Design\ICONS_PNG\Flexible_Workspace.png">
                <a:extLst>
                  <a:ext uri="{FF2B5EF4-FFF2-40B4-BE49-F238E27FC236}">
                    <a16:creationId xmlns:a16="http://schemas.microsoft.com/office/drawing/2014/main" id="{778CBD91-6323-4273-92B3-76D0FF14FEB6}"/>
                  </a:ext>
                </a:extLst>
              </p:cNvPr>
              <p:cNvPicPr>
                <a:picLocks noChangeAspect="1" noChangeArrowheads="1"/>
              </p:cNvPicPr>
              <p:nvPr/>
            </p:nvPicPr>
            <p:blipFill rotWithShape="1">
              <a:blip r:embed="rId15"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96" name="Picture 95" descr="\\MAGNUM\Projects\Microsoft\Cloud Power FY12\Design\ICONS_PNG\Application.png">
                <a:extLst>
                  <a:ext uri="{FF2B5EF4-FFF2-40B4-BE49-F238E27FC236}">
                    <a16:creationId xmlns:a16="http://schemas.microsoft.com/office/drawing/2014/main" id="{15132B92-A630-4EF9-B8EE-878D76EDED63}"/>
                  </a:ext>
                </a:extLst>
              </p:cNvPr>
              <p:cNvPicPr>
                <a:picLocks noChangeAspect="1" noChangeArrowheads="1"/>
              </p:cNvPicPr>
              <p:nvPr/>
            </p:nvPicPr>
            <p:blipFill>
              <a:blip r:embed="rId16"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97" name="TextBox 96">
                <a:extLst>
                  <a:ext uri="{FF2B5EF4-FFF2-40B4-BE49-F238E27FC236}">
                    <a16:creationId xmlns:a16="http://schemas.microsoft.com/office/drawing/2014/main" id="{38C16FAA-2E58-432E-8680-895432D7415D}"/>
                  </a:ext>
                </a:extLst>
              </p:cNvPr>
              <p:cNvSpPr txBox="1"/>
              <p:nvPr/>
            </p:nvSpPr>
            <p:spPr>
              <a:xfrm>
                <a:off x="5365754" y="4664210"/>
                <a:ext cx="537840" cy="280718"/>
              </a:xfrm>
              <a:prstGeom prst="rect">
                <a:avLst/>
              </a:prstGeom>
              <a:noFill/>
              <a:effectLst/>
            </p:spPr>
            <p:txBody>
              <a:bodyPr wrap="non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48"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Users</a:t>
                </a:r>
                <a:endParaRPr kumimoji="0" lang="en-US" sz="1248"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877414FB-25CF-4DF5-BD19-178401BE0EF4}"/>
                  </a:ext>
                </a:extLst>
              </p:cNvPr>
              <p:cNvSpPr txBox="1"/>
              <p:nvPr/>
            </p:nvSpPr>
            <p:spPr>
              <a:xfrm>
                <a:off x="5376998" y="5171381"/>
                <a:ext cx="962571" cy="280718"/>
              </a:xfrm>
              <a:prstGeom prst="rect">
                <a:avLst/>
              </a:prstGeom>
              <a:noFill/>
              <a:effectLst/>
            </p:spPr>
            <p:txBody>
              <a:bodyPr wrap="none" rtlCol="0">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48"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Applications</a:t>
                </a:r>
                <a:endParaRPr kumimoji="0" lang="en-US" sz="1248"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grpSp>
      <p:grpSp>
        <p:nvGrpSpPr>
          <p:cNvPr id="101" name="Group 100">
            <a:extLst>
              <a:ext uri="{FF2B5EF4-FFF2-40B4-BE49-F238E27FC236}">
                <a16:creationId xmlns:a16="http://schemas.microsoft.com/office/drawing/2014/main" id="{513C7900-B929-43F0-8C7F-C9938C88A340}"/>
              </a:ext>
            </a:extLst>
          </p:cNvPr>
          <p:cNvGrpSpPr/>
          <p:nvPr/>
        </p:nvGrpSpPr>
        <p:grpSpPr>
          <a:xfrm>
            <a:off x="3536043" y="-97615"/>
            <a:ext cx="3380036" cy="2958072"/>
            <a:chOff x="3536043" y="-97615"/>
            <a:chExt cx="3380036" cy="2958072"/>
          </a:xfrm>
        </p:grpSpPr>
        <p:grpSp>
          <p:nvGrpSpPr>
            <p:cNvPr id="102" name="PaaS">
              <a:extLst>
                <a:ext uri="{FF2B5EF4-FFF2-40B4-BE49-F238E27FC236}">
                  <a16:creationId xmlns:a16="http://schemas.microsoft.com/office/drawing/2014/main" id="{469D8068-BCE3-466C-AE6C-A439F59A1E0B}"/>
                </a:ext>
              </a:extLst>
            </p:cNvPr>
            <p:cNvGrpSpPr/>
            <p:nvPr/>
          </p:nvGrpSpPr>
          <p:grpSpPr>
            <a:xfrm>
              <a:off x="4892642" y="-97615"/>
              <a:ext cx="1038562" cy="1056936"/>
              <a:chOff x="5697780" y="1708578"/>
              <a:chExt cx="1018580" cy="1036600"/>
            </a:xfrm>
          </p:grpSpPr>
          <p:pic>
            <p:nvPicPr>
              <p:cNvPr id="111" name="Picture 110" descr="\\MAGNUM\Projects\Microsoft\Cloud Power FY12\Design\ICONS_PNG\Application.png">
                <a:extLst>
                  <a:ext uri="{FF2B5EF4-FFF2-40B4-BE49-F238E27FC236}">
                    <a16:creationId xmlns:a16="http://schemas.microsoft.com/office/drawing/2014/main" id="{8292CFAA-9D77-4368-80A0-5C6A3986AB54}"/>
                  </a:ext>
                </a:extLst>
              </p:cNvPr>
              <p:cNvPicPr>
                <a:picLocks noChangeAspect="1" noChangeArrowheads="1"/>
              </p:cNvPicPr>
              <p:nvPr/>
            </p:nvPicPr>
            <p:blipFill>
              <a:blip r:embed="rId16" cstate="print">
                <a:duotone>
                  <a:prstClr val="black"/>
                  <a:schemeClr val="tx2">
                    <a:tint val="45000"/>
                    <a:satMod val="400000"/>
                  </a:schemeClr>
                </a:duotone>
              </a:blip>
              <a:srcRect/>
              <a:stretch>
                <a:fillRect/>
              </a:stretch>
            </p:blipFill>
            <p:spPr bwMode="auto">
              <a:xfrm>
                <a:off x="5697780" y="1708578"/>
                <a:ext cx="1018580" cy="1018580"/>
              </a:xfrm>
              <a:prstGeom prst="rect">
                <a:avLst/>
              </a:prstGeom>
              <a:noFill/>
            </p:spPr>
          </p:pic>
          <p:sp>
            <p:nvSpPr>
              <p:cNvPr id="112" name="TextBox 111">
                <a:extLst>
                  <a:ext uri="{FF2B5EF4-FFF2-40B4-BE49-F238E27FC236}">
                    <a16:creationId xmlns:a16="http://schemas.microsoft.com/office/drawing/2014/main" id="{4675A2E7-2DDA-4A13-AAA4-788733536A50}"/>
                  </a:ext>
                </a:extLst>
              </p:cNvPr>
              <p:cNvSpPr txBox="1"/>
              <p:nvPr/>
            </p:nvSpPr>
            <p:spPr>
              <a:xfrm>
                <a:off x="5944708" y="2439235"/>
                <a:ext cx="524724" cy="305943"/>
              </a:xfrm>
              <a:prstGeom prst="rect">
                <a:avLst/>
              </a:prstGeom>
              <a:noFill/>
              <a:effectLst/>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PaaS</a:t>
                </a:r>
                <a:endParaRPr kumimoji="0" lang="en-US" sz="1427"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grpSp>
          <p:nvGrpSpPr>
            <p:cNvPr id="103" name="IaaS">
              <a:extLst>
                <a:ext uri="{FF2B5EF4-FFF2-40B4-BE49-F238E27FC236}">
                  <a16:creationId xmlns:a16="http://schemas.microsoft.com/office/drawing/2014/main" id="{78A441E3-ED04-4706-A837-6F1BBDC4846E}"/>
                </a:ext>
              </a:extLst>
            </p:cNvPr>
            <p:cNvGrpSpPr>
              <a:grpSpLocks noChangeAspect="1"/>
            </p:cNvGrpSpPr>
            <p:nvPr/>
          </p:nvGrpSpPr>
          <p:grpSpPr>
            <a:xfrm>
              <a:off x="3536043" y="463995"/>
              <a:ext cx="1372136" cy="1372137"/>
              <a:chOff x="8742362" y="2270438"/>
              <a:chExt cx="1661363" cy="1661363"/>
            </a:xfrm>
          </p:grpSpPr>
          <p:pic>
            <p:nvPicPr>
              <p:cNvPr id="109" name="Picture 2" descr="\\MAGNUM\Projects\Microsoft\Cloud Power FY12\Design\Icons\PNGs\Cloud_on_your_terms.png">
                <a:extLst>
                  <a:ext uri="{FF2B5EF4-FFF2-40B4-BE49-F238E27FC236}">
                    <a16:creationId xmlns:a16="http://schemas.microsoft.com/office/drawing/2014/main" id="{A57C4629-2063-4012-B075-D2EED00CC13E}"/>
                  </a:ext>
                </a:extLst>
              </p:cNvPr>
              <p:cNvPicPr>
                <a:picLocks noChangeAspect="1" noChangeArrowheads="1"/>
              </p:cNvPicPr>
              <p:nvPr/>
            </p:nvPicPr>
            <p:blipFill>
              <a:blip r:embed="rId17" cstate="print">
                <a:duotone>
                  <a:prstClr val="black"/>
                  <a:schemeClr val="tx2">
                    <a:tint val="45000"/>
                    <a:satMod val="400000"/>
                  </a:schemeClr>
                </a:duotone>
              </a:blip>
              <a:stretch>
                <a:fillRect/>
              </a:stretch>
            </p:blipFill>
            <p:spPr bwMode="auto">
              <a:xfrm>
                <a:off x="8742362" y="2270438"/>
                <a:ext cx="1661363" cy="1661363"/>
              </a:xfrm>
              <a:prstGeom prst="rect">
                <a:avLst/>
              </a:prstGeom>
              <a:noFill/>
              <a:ln>
                <a:noFill/>
              </a:ln>
            </p:spPr>
          </p:pic>
          <p:sp>
            <p:nvSpPr>
              <p:cNvPr id="110" name="TextBox 109">
                <a:extLst>
                  <a:ext uri="{FF2B5EF4-FFF2-40B4-BE49-F238E27FC236}">
                    <a16:creationId xmlns:a16="http://schemas.microsoft.com/office/drawing/2014/main" id="{09064073-472A-4FC1-88DF-451501EFCBBB}"/>
                  </a:ext>
                </a:extLst>
              </p:cNvPr>
              <p:cNvSpPr txBox="1"/>
              <p:nvPr/>
            </p:nvSpPr>
            <p:spPr>
              <a:xfrm rot="19952751">
                <a:off x="9559643" y="3348746"/>
                <a:ext cx="594302" cy="377698"/>
              </a:xfrm>
              <a:prstGeom prst="rect">
                <a:avLst/>
              </a:prstGeom>
              <a:noFill/>
              <a:effectLst/>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IaaS</a:t>
                </a:r>
                <a:endParaRPr kumimoji="0" lang="en-US" sz="1427"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grpSp>
          <p:nvGrpSpPr>
            <p:cNvPr id="104" name="SMB / REST">
              <a:extLst>
                <a:ext uri="{FF2B5EF4-FFF2-40B4-BE49-F238E27FC236}">
                  <a16:creationId xmlns:a16="http://schemas.microsoft.com/office/drawing/2014/main" id="{81148C9F-54E0-4481-9D52-9C8B2AFC1192}"/>
                </a:ext>
              </a:extLst>
            </p:cNvPr>
            <p:cNvGrpSpPr/>
            <p:nvPr/>
          </p:nvGrpSpPr>
          <p:grpSpPr>
            <a:xfrm>
              <a:off x="4808615" y="1013258"/>
              <a:ext cx="2107464" cy="1847199"/>
              <a:chOff x="1377464" y="1045365"/>
              <a:chExt cx="2066916" cy="1811658"/>
            </a:xfrm>
          </p:grpSpPr>
          <p:sp>
            <p:nvSpPr>
              <p:cNvPr id="105" name="Arc 104">
                <a:extLst>
                  <a:ext uri="{FF2B5EF4-FFF2-40B4-BE49-F238E27FC236}">
                    <a16:creationId xmlns:a16="http://schemas.microsoft.com/office/drawing/2014/main" id="{01CC5541-542B-4332-9175-80BDB2665B07}"/>
                  </a:ext>
                </a:extLst>
              </p:cNvPr>
              <p:cNvSpPr/>
              <p:nvPr/>
            </p:nvSpPr>
            <p:spPr>
              <a:xfrm rot="13665660" flipV="1">
                <a:off x="1505093" y="917736"/>
                <a:ext cx="1811658" cy="2066916"/>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6" name="Group 105">
                <a:extLst>
                  <a:ext uri="{FF2B5EF4-FFF2-40B4-BE49-F238E27FC236}">
                    <a16:creationId xmlns:a16="http://schemas.microsoft.com/office/drawing/2014/main" id="{F993BE80-6AB4-4FDC-85B8-84715DB650D4}"/>
                  </a:ext>
                </a:extLst>
              </p:cNvPr>
              <p:cNvGrpSpPr/>
              <p:nvPr/>
            </p:nvGrpSpPr>
            <p:grpSpPr>
              <a:xfrm rot="2506038">
                <a:off x="1834004" y="1247389"/>
                <a:ext cx="1268139" cy="736777"/>
                <a:chOff x="2068426" y="1324718"/>
                <a:chExt cx="722930" cy="736777"/>
              </a:xfrm>
            </p:grpSpPr>
            <p:sp>
              <p:nvSpPr>
                <p:cNvPr id="107" name="TextBox 106">
                  <a:extLst>
                    <a:ext uri="{FF2B5EF4-FFF2-40B4-BE49-F238E27FC236}">
                      <a16:creationId xmlns:a16="http://schemas.microsoft.com/office/drawing/2014/main" id="{9A34402A-F492-4867-AA00-4630A992C45A}"/>
                    </a:ext>
                  </a:extLst>
                </p:cNvPr>
                <p:cNvSpPr txBox="1"/>
                <p:nvPr/>
              </p:nvSpPr>
              <p:spPr>
                <a:xfrm rot="20573832">
                  <a:off x="2068426" y="1324718"/>
                  <a:ext cx="722930" cy="736777"/>
                </a:xfrm>
                <a:prstGeom prst="rect">
                  <a:avLst/>
                </a:prstGeom>
                <a:noFill/>
              </p:spPr>
              <p:txBody>
                <a:bodyPr wrap="square" rtlCol="0">
                  <a:spAutoFit/>
                </a:bodyPr>
                <a:lstStyle/>
                <a:p>
                  <a:pPr marL="0" marR="0" lvl="0" indent="0" algn="ctr" defTabSz="932239" rtl="0" eaLnBrk="1" fontAlgn="auto" latinLnBrk="0" hangingPunct="1">
                    <a:lnSpc>
                      <a:spcPct val="15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SMB</a:t>
                  </a:r>
                </a:p>
                <a:p>
                  <a:pPr marL="0" marR="0" lvl="0" indent="0" algn="ctr" defTabSz="932239" rtl="0" eaLnBrk="1" fontAlgn="auto" latinLnBrk="0" hangingPunct="1">
                    <a:lnSpc>
                      <a:spcPct val="15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REST</a:t>
                  </a:r>
                </a:p>
              </p:txBody>
            </p:sp>
            <p:cxnSp>
              <p:nvCxnSpPr>
                <p:cNvPr id="108" name="Straight Arrow Connector 107">
                  <a:extLst>
                    <a:ext uri="{FF2B5EF4-FFF2-40B4-BE49-F238E27FC236}">
                      <a16:creationId xmlns:a16="http://schemas.microsoft.com/office/drawing/2014/main" id="{B016B8C0-4420-4004-AA48-812469F854DA}"/>
                    </a:ext>
                  </a:extLst>
                </p:cNvPr>
                <p:cNvCxnSpPr>
                  <a:cxnSpLocks/>
                </p:cNvCxnSpPr>
                <p:nvPr/>
              </p:nvCxnSpPr>
              <p:spPr>
                <a:xfrm rot="19093962">
                  <a:off x="2157957" y="1476358"/>
                  <a:ext cx="588996" cy="473067"/>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113" name="To MAB">
            <a:extLst>
              <a:ext uri="{FF2B5EF4-FFF2-40B4-BE49-F238E27FC236}">
                <a16:creationId xmlns:a16="http://schemas.microsoft.com/office/drawing/2014/main" id="{90D2FBA4-517D-478E-906E-D3D7BB9B0A66}"/>
              </a:ext>
            </a:extLst>
          </p:cNvPr>
          <p:cNvCxnSpPr>
            <a:cxnSpLocks/>
            <a:endCxn id="116" idx="1"/>
          </p:cNvCxnSpPr>
          <p:nvPr/>
        </p:nvCxnSpPr>
        <p:spPr>
          <a:xfrm flipV="1">
            <a:off x="9021602" y="1363413"/>
            <a:ext cx="1275655" cy="514550"/>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114" name="Vault">
            <a:extLst>
              <a:ext uri="{FF2B5EF4-FFF2-40B4-BE49-F238E27FC236}">
                <a16:creationId xmlns:a16="http://schemas.microsoft.com/office/drawing/2014/main" id="{32380E45-9BB6-4C5D-9EFC-762AC7E53E77}"/>
              </a:ext>
            </a:extLst>
          </p:cNvPr>
          <p:cNvGrpSpPr/>
          <p:nvPr/>
        </p:nvGrpSpPr>
        <p:grpSpPr>
          <a:xfrm>
            <a:off x="10297257" y="399256"/>
            <a:ext cx="1613135" cy="1120129"/>
            <a:chOff x="7945240" y="1867712"/>
            <a:chExt cx="1914979" cy="1329724"/>
          </a:xfrm>
        </p:grpSpPr>
        <p:pic>
          <p:nvPicPr>
            <p:cNvPr id="115" name="Picture 114">
              <a:extLst>
                <a:ext uri="{FF2B5EF4-FFF2-40B4-BE49-F238E27FC236}">
                  <a16:creationId xmlns:a16="http://schemas.microsoft.com/office/drawing/2014/main" id="{73ED41A5-03E8-4AB2-941F-218E3A0D229A}"/>
                </a:ext>
              </a:extLst>
            </p:cNvPr>
            <p:cNvPicPr>
              <a:picLocks noChangeAspect="1"/>
            </p:cNvPicPr>
            <p:nvPr/>
          </p:nvPicPr>
          <p:blipFill>
            <a:blip r:embed="rId18">
              <a:duotone>
                <a:prstClr val="black"/>
                <a:schemeClr val="accent5">
                  <a:tint val="45000"/>
                  <a:satMod val="400000"/>
                </a:schemeClr>
              </a:duotone>
              <a:extLst>
                <a:ext uri="{BEBA8EAE-BF5A-486C-A8C5-ECC9F3942E4B}">
                  <a14:imgProps xmlns:a14="http://schemas.microsoft.com/office/drawing/2010/main">
                    <a14:imgLayer r:embed="rId19">
                      <a14:imgEffect>
                        <a14:saturation sat="0"/>
                      </a14:imgEffect>
                    </a14:imgLayer>
                  </a14:imgProps>
                </a:ext>
              </a:extLst>
            </a:blip>
            <a:stretch>
              <a:fillRect/>
            </a:stretch>
          </p:blipFill>
          <p:spPr>
            <a:xfrm>
              <a:off x="8139781" y="1867712"/>
              <a:ext cx="1525899" cy="960443"/>
            </a:xfrm>
            <a:prstGeom prst="rect">
              <a:avLst/>
            </a:prstGeom>
          </p:spPr>
        </p:pic>
        <p:sp>
          <p:nvSpPr>
            <p:cNvPr id="116" name="TextBox 115">
              <a:extLst>
                <a:ext uri="{FF2B5EF4-FFF2-40B4-BE49-F238E27FC236}">
                  <a16:creationId xmlns:a16="http://schemas.microsoft.com/office/drawing/2014/main" id="{440E75CC-DAAB-46D4-88F7-C6050F646F60}"/>
                </a:ext>
              </a:extLst>
            </p:cNvPr>
            <p:cNvSpPr txBox="1"/>
            <p:nvPr/>
          </p:nvSpPr>
          <p:spPr>
            <a:xfrm>
              <a:off x="7945240" y="2827121"/>
              <a:ext cx="1914979" cy="370315"/>
            </a:xfrm>
            <a:prstGeom prst="rect">
              <a:avLst/>
            </a:prstGeom>
            <a:noFill/>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427"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Azure Backup Vault</a:t>
              </a:r>
            </a:p>
          </p:txBody>
        </p:sp>
      </p:gr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58" name="TextBox 57">
            <a:extLst>
              <a:ext uri="{FF2B5EF4-FFF2-40B4-BE49-F238E27FC236}">
                <a16:creationId xmlns:a16="http://schemas.microsoft.com/office/drawing/2014/main" id="{C4416CF5-36EA-477D-9673-74C439AD694D}"/>
              </a:ext>
            </a:extLst>
          </p:cNvPr>
          <p:cNvSpPr txBox="1"/>
          <p:nvPr/>
        </p:nvSpPr>
        <p:spPr>
          <a:xfrm>
            <a:off x="882" y="2643232"/>
            <a:ext cx="3366622"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Multi-site sync</a:t>
            </a:r>
          </a:p>
        </p:txBody>
      </p:sp>
      <p:sp>
        <p:nvSpPr>
          <p:cNvPr id="59" name="TextBox 58">
            <a:extLst>
              <a:ext uri="{FF2B5EF4-FFF2-40B4-BE49-F238E27FC236}">
                <a16:creationId xmlns:a16="http://schemas.microsoft.com/office/drawing/2014/main" id="{A7311944-9EA4-4F02-9605-8C200DCEAFCA}"/>
              </a:ext>
            </a:extLst>
          </p:cNvPr>
          <p:cNvSpPr txBox="1"/>
          <p:nvPr/>
        </p:nvSpPr>
        <p:spPr>
          <a:xfrm>
            <a:off x="865" y="3672477"/>
            <a:ext cx="3365756" cy="406208"/>
          </a:xfrm>
          <a:prstGeom prst="rect">
            <a:avLst/>
          </a:prstGeom>
          <a:solidFill>
            <a:srgbClr val="A80000"/>
          </a:solid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Rapid file server DR</a:t>
            </a:r>
          </a:p>
        </p:txBody>
      </p:sp>
      <p:sp>
        <p:nvSpPr>
          <p:cNvPr id="60" name="TextBox 59">
            <a:extLst>
              <a:ext uri="{FF2B5EF4-FFF2-40B4-BE49-F238E27FC236}">
                <a16:creationId xmlns:a16="http://schemas.microsoft.com/office/drawing/2014/main" id="{DD66EB68-3FF1-4E7A-B390-36FB2355EAFF}"/>
              </a:ext>
            </a:extLst>
          </p:cNvPr>
          <p:cNvSpPr txBox="1"/>
          <p:nvPr/>
        </p:nvSpPr>
        <p:spPr>
          <a:xfrm>
            <a:off x="865" y="4693577"/>
            <a:ext cx="3365756" cy="406208"/>
          </a:xfrm>
          <a:prstGeom prst="rect">
            <a:avLst/>
          </a:prstGeom>
          <a:solidFill>
            <a:srgbClr val="A80000"/>
          </a:solid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tab pos="2001454" algn="l"/>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Direct cloud access</a:t>
            </a:r>
          </a:p>
        </p:txBody>
      </p:sp>
      <p:sp>
        <p:nvSpPr>
          <p:cNvPr id="61" name="TextBox 60">
            <a:extLst>
              <a:ext uri="{FF2B5EF4-FFF2-40B4-BE49-F238E27FC236}">
                <a16:creationId xmlns:a16="http://schemas.microsoft.com/office/drawing/2014/main" id="{B81D5CEC-2953-468F-B112-20835F3FFD7A}"/>
              </a:ext>
            </a:extLst>
          </p:cNvPr>
          <p:cNvSpPr txBox="1"/>
          <p:nvPr/>
        </p:nvSpPr>
        <p:spPr>
          <a:xfrm>
            <a:off x="865" y="5714677"/>
            <a:ext cx="3365756" cy="406208"/>
          </a:xfrm>
          <a:prstGeom prst="rect">
            <a:avLst/>
          </a:prstGeom>
          <a:solidFill>
            <a:srgbClr val="A80000"/>
          </a:solid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Integrated cloud backup</a:t>
            </a:r>
          </a:p>
        </p:txBody>
      </p:sp>
      <p:sp>
        <p:nvSpPr>
          <p:cNvPr id="121" name="Rectangle 120">
            <a:extLst>
              <a:ext uri="{FF2B5EF4-FFF2-40B4-BE49-F238E27FC236}">
                <a16:creationId xmlns:a16="http://schemas.microsoft.com/office/drawing/2014/main" id="{F6655CC8-4B2C-4F76-8D82-39CE70EAFA13}"/>
              </a:ext>
            </a:extLst>
          </p:cNvPr>
          <p:cNvSpPr/>
          <p:nvPr/>
        </p:nvSpPr>
        <p:spPr bwMode="auto">
          <a:xfrm>
            <a:off x="10106025" y="6281738"/>
            <a:ext cx="423863"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0210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wipe(down)">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anim calcmode="lin" valueType="num">
                                      <p:cBhvr>
                                        <p:cTn id="18" dur="1000" fill="hold"/>
                                        <p:tgtEl>
                                          <p:spTgt spid="61"/>
                                        </p:tgtEl>
                                        <p:attrNameLst>
                                          <p:attrName>ppt_x</p:attrName>
                                        </p:attrNameLst>
                                      </p:cBhvr>
                                      <p:tavLst>
                                        <p:tav tm="0">
                                          <p:val>
                                            <p:strVal val="#ppt_x"/>
                                          </p:val>
                                        </p:tav>
                                        <p:tav tm="100000">
                                          <p:val>
                                            <p:strVal val="#ppt_x"/>
                                          </p:val>
                                        </p:tav>
                                      </p:tavLst>
                                    </p:anim>
                                    <p:anim calcmode="lin" valueType="num">
                                      <p:cBhvr>
                                        <p:cTn id="19" dur="1000" fill="hold"/>
                                        <p:tgtEl>
                                          <p:spTgt spid="61"/>
                                        </p:tgtEl>
                                        <p:attrNameLst>
                                          <p:attrName>ppt_y</p:attrName>
                                        </p:attrNameLst>
                                      </p:cBhvr>
                                      <p:tavLst>
                                        <p:tav tm="0">
                                          <p:val>
                                            <p:strVal val="#ppt_y+.1"/>
                                          </p:val>
                                        </p:tav>
                                        <p:tav tm="100000">
                                          <p:val>
                                            <p:strVal val="#ppt_y"/>
                                          </p:val>
                                        </p:tav>
                                      </p:tavLst>
                                    </p:anim>
                                  </p:childTnLst>
                                </p:cTn>
                              </p:par>
                              <p:par>
                                <p:cTn id="20" presetID="22" presetClass="entr" presetSubtype="4"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down)">
                                      <p:cBhvr>
                                        <p:cTn id="22" dur="500"/>
                                        <p:tgtEl>
                                          <p:spTgt spid="114"/>
                                        </p:tgtEl>
                                      </p:cBhvr>
                                    </p:animEffect>
                                  </p:childTnLst>
                                </p:cTn>
                              </p:par>
                              <p:par>
                                <p:cTn id="23" presetID="6" presetClass="entr" presetSubtype="16"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circle(in)">
                                      <p:cBhvr>
                                        <p:cTn id="25"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5135154" y="968615"/>
            <a:ext cx="5580743" cy="1703912"/>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5214983" y="2722973"/>
            <a:ext cx="38472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5302069" y="1126783"/>
            <a:ext cx="1418772"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5381894" y="2236622"/>
            <a:ext cx="758221"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6949440" y="2236622"/>
            <a:ext cx="957826"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6720840" y="1126783"/>
            <a:ext cx="3825239"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5371298" y="1182554"/>
            <a:ext cx="1280962" cy="1003622"/>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p:nvPr/>
        </p:nvSpPr>
        <p:spPr bwMode="auto">
          <a:xfrm>
            <a:off x="6796926" y="1182554"/>
            <a:ext cx="3680574" cy="1003622"/>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6" name="TextBox 125">
            <a:extLst>
              <a:ext uri="{FF2B5EF4-FFF2-40B4-BE49-F238E27FC236}">
                <a16:creationId xmlns:a16="http://schemas.microsoft.com/office/drawing/2014/main" id="{942B5560-4E6E-4010-90EF-0C31DA040F32}"/>
              </a:ext>
            </a:extLst>
          </p:cNvPr>
          <p:cNvSpPr txBox="1"/>
          <p:nvPr/>
        </p:nvSpPr>
        <p:spPr>
          <a:xfrm>
            <a:off x="5214983" y="3504806"/>
            <a:ext cx="6001337" cy="2251001"/>
          </a:xfrm>
          <a:prstGeom prst="rect">
            <a:avLst/>
          </a:prstGeom>
          <a:noFill/>
        </p:spPr>
        <p:txBody>
          <a:bodyPr wrap="square" lIns="0" tIns="0" rIns="0" bIns="0" rtlCol="0">
            <a:spAutoFit/>
          </a:bodyPr>
          <a:lstStyle/>
          <a:p>
            <a:pPr algn="l">
              <a:lnSpc>
                <a:spcPct val="150000"/>
              </a:lnSpc>
            </a:pPr>
            <a:r>
              <a:rPr lang="en-US" sz="2000" dirty="0">
                <a:gradFill>
                  <a:gsLst>
                    <a:gs pos="2917">
                      <a:schemeClr val="tx1"/>
                    </a:gs>
                    <a:gs pos="30000">
                      <a:schemeClr val="tx1"/>
                    </a:gs>
                  </a:gsLst>
                  <a:lin ang="5400000" scaled="0"/>
                </a:gradFill>
              </a:rPr>
              <a:t>Cloud Tiering enabled by a file system filter driver</a:t>
            </a:r>
          </a:p>
          <a:p>
            <a:pPr algn="l">
              <a:lnSpc>
                <a:spcPct val="150000"/>
              </a:lnSpc>
            </a:pPr>
            <a:r>
              <a:rPr lang="en-US" sz="2000" dirty="0">
                <a:gradFill>
                  <a:gsLst>
                    <a:gs pos="2917">
                      <a:schemeClr val="tx1"/>
                    </a:gs>
                    <a:gs pos="30000">
                      <a:schemeClr val="tx1"/>
                    </a:gs>
                  </a:gsLst>
                  <a:lin ang="5400000" scaled="0"/>
                </a:gradFill>
              </a:rPr>
              <a:t>Builds a “heatmap” based on:</a:t>
            </a:r>
          </a:p>
          <a:p>
            <a:pPr lvl="1">
              <a:lnSpc>
                <a:spcPct val="150000"/>
              </a:lnSpc>
            </a:pPr>
            <a:r>
              <a:rPr lang="en-US" sz="2000" dirty="0">
                <a:gradFill>
                  <a:gsLst>
                    <a:gs pos="2917">
                      <a:schemeClr val="tx1"/>
                    </a:gs>
                    <a:gs pos="30000">
                      <a:schemeClr val="tx1"/>
                    </a:gs>
                  </a:gsLst>
                  <a:lin ang="5400000" scaled="0"/>
                </a:gradFill>
              </a:rPr>
              <a:t>last-accessed-time </a:t>
            </a:r>
          </a:p>
          <a:p>
            <a:pPr lvl="1">
              <a:lnSpc>
                <a:spcPct val="150000"/>
              </a:lnSpc>
            </a:pPr>
            <a:r>
              <a:rPr lang="en-US" sz="2000" dirty="0">
                <a:gradFill>
                  <a:gsLst>
                    <a:gs pos="2917">
                      <a:schemeClr val="tx1"/>
                    </a:gs>
                    <a:gs pos="30000">
                      <a:schemeClr val="tx1"/>
                    </a:gs>
                  </a:gsLst>
                  <a:lin ang="5400000" scaled="0"/>
                </a:gradFill>
              </a:rPr>
              <a:t>frequency of access</a:t>
            </a:r>
          </a:p>
          <a:p>
            <a:pPr>
              <a:lnSpc>
                <a:spcPct val="150000"/>
              </a:lnSpc>
            </a:pPr>
            <a:r>
              <a:rPr lang="nb-NO" sz="2000" dirty="0">
                <a:gradFill>
                  <a:gsLst>
                    <a:gs pos="2917">
                      <a:schemeClr val="tx1"/>
                    </a:gs>
                    <a:gs pos="30000">
                      <a:schemeClr val="tx1"/>
                    </a:gs>
                  </a:gsLst>
                  <a:lin ang="5400000" scaled="0"/>
                </a:gradFill>
              </a:rPr>
              <a:t>Date tiering</a:t>
            </a:r>
            <a:endParaRPr lang="en-US" sz="2000" dirty="0">
              <a:gradFill>
                <a:gsLst>
                  <a:gs pos="2917">
                    <a:schemeClr val="tx1"/>
                  </a:gs>
                  <a:gs pos="30000">
                    <a:schemeClr val="tx1"/>
                  </a:gs>
                </a:gsLst>
                <a:lin ang="5400000" scaled="0"/>
              </a:gradFill>
            </a:endParaRPr>
          </a:p>
        </p:txBody>
      </p:sp>
      <p:grpSp>
        <p:nvGrpSpPr>
          <p:cNvPr id="127" name="Group 126">
            <a:extLst>
              <a:ext uri="{FF2B5EF4-FFF2-40B4-BE49-F238E27FC236}">
                <a16:creationId xmlns:a16="http://schemas.microsoft.com/office/drawing/2014/main" id="{759E19DA-A16F-4464-96A8-CAEC24C353EA}"/>
              </a:ext>
            </a:extLst>
          </p:cNvPr>
          <p:cNvGrpSpPr/>
          <p:nvPr/>
        </p:nvGrpSpPr>
        <p:grpSpPr>
          <a:xfrm>
            <a:off x="3789302" y="0"/>
            <a:ext cx="1160723" cy="1521375"/>
            <a:chOff x="3789302" y="0"/>
            <a:chExt cx="1160723" cy="1521375"/>
          </a:xfrm>
        </p:grpSpPr>
        <p:sp>
          <p:nvSpPr>
            <p:cNvPr id="128" name="Flowchart: Delay 127">
              <a:extLst>
                <a:ext uri="{FF2B5EF4-FFF2-40B4-BE49-F238E27FC236}">
                  <a16:creationId xmlns:a16="http://schemas.microsoft.com/office/drawing/2014/main" id="{173DBFA6-413F-4B59-B0FA-64D3AE2DA6EE}"/>
                </a:ext>
              </a:extLst>
            </p:cNvPr>
            <p:cNvSpPr/>
            <p:nvPr/>
          </p:nvSpPr>
          <p:spPr bwMode="auto">
            <a:xfrm rot="5400000">
              <a:off x="3604056" y="185246"/>
              <a:ext cx="1521375" cy="1150883"/>
            </a:xfrm>
            <a:prstGeom prst="flowChartDelay">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129" name="Picture 3" descr="Snowflake">
              <a:extLst>
                <a:ext uri="{FF2B5EF4-FFF2-40B4-BE49-F238E27FC236}">
                  <a16:creationId xmlns:a16="http://schemas.microsoft.com/office/drawing/2014/main" id="{0623FECB-D36D-4776-8860-2BDF94D0982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tretch>
              <a:fillRect/>
            </a:stretch>
          </p:blipFill>
          <p:spPr bwMode="auto">
            <a:xfrm>
              <a:off x="3799143" y="133489"/>
              <a:ext cx="1150882" cy="1150882"/>
            </a:xfrm>
            <a:prstGeom prst="rect">
              <a:avLst/>
            </a:prstGeom>
            <a:noFill/>
          </p:spPr>
        </p:pic>
      </p:grpSp>
      <p:sp>
        <p:nvSpPr>
          <p:cNvPr id="130" name="TextBox 129">
            <a:extLst>
              <a:ext uri="{FF2B5EF4-FFF2-40B4-BE49-F238E27FC236}">
                <a16:creationId xmlns:a16="http://schemas.microsoft.com/office/drawing/2014/main" id="{978CA871-7E6F-41E0-B72C-CC69D4C0C8FC}"/>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cold file</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98727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up)">
                                      <p:cBhvr>
                                        <p:cTn id="7" dur="500"/>
                                        <p:tgtEl>
                                          <p:spTgt spid="11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wipe(up)">
                                      <p:cBhvr>
                                        <p:cTn id="14" dur="500"/>
                                        <p:tgtEl>
                                          <p:spTgt spid="11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up)">
                                      <p:cBhvr>
                                        <p:cTn id="17" dur="500"/>
                                        <p:tgtEl>
                                          <p:spTgt spid="123"/>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122"/>
                                        </p:tgtEl>
                                        <p:attrNameLst>
                                          <p:attrName>style.visibility</p:attrName>
                                        </p:attrNameLst>
                                      </p:cBhvr>
                                      <p:to>
                                        <p:strVal val="visible"/>
                                      </p:to>
                                    </p:se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wipe(left)">
                                      <p:cBhvr>
                                        <p:cTn id="31" dur="500"/>
                                        <p:tgtEl>
                                          <p:spTgt spid="1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6">
                                            <p:txEl>
                                              <p:pRg st="0" end="0"/>
                                            </p:txEl>
                                          </p:spTgt>
                                        </p:tgtEl>
                                        <p:attrNameLst>
                                          <p:attrName>style.visibility</p:attrName>
                                        </p:attrNameLst>
                                      </p:cBhvr>
                                      <p:to>
                                        <p:strVal val="visible"/>
                                      </p:to>
                                    </p:set>
                                    <p:animEffect transition="in" filter="fade">
                                      <p:cBhvr>
                                        <p:cTn id="36" dur="500"/>
                                        <p:tgtEl>
                                          <p:spTgt spid="1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6">
                                            <p:txEl>
                                              <p:pRg st="1" end="1"/>
                                            </p:txEl>
                                          </p:spTgt>
                                        </p:tgtEl>
                                        <p:attrNameLst>
                                          <p:attrName>style.visibility</p:attrName>
                                        </p:attrNameLst>
                                      </p:cBhvr>
                                      <p:to>
                                        <p:strVal val="visible"/>
                                      </p:to>
                                    </p:set>
                                    <p:animEffect transition="in" filter="fade">
                                      <p:cBhvr>
                                        <p:cTn id="41" dur="500"/>
                                        <p:tgtEl>
                                          <p:spTgt spid="126">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6">
                                            <p:txEl>
                                              <p:pRg st="2" end="2"/>
                                            </p:txEl>
                                          </p:spTgt>
                                        </p:tgtEl>
                                        <p:attrNameLst>
                                          <p:attrName>style.visibility</p:attrName>
                                        </p:attrNameLst>
                                      </p:cBhvr>
                                      <p:to>
                                        <p:strVal val="visible"/>
                                      </p:to>
                                    </p:set>
                                    <p:animEffect transition="in" filter="fade">
                                      <p:cBhvr>
                                        <p:cTn id="44" dur="500"/>
                                        <p:tgtEl>
                                          <p:spTgt spid="126">
                                            <p:txEl>
                                              <p:pRg st="2" end="2"/>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6">
                                            <p:txEl>
                                              <p:pRg st="3" end="3"/>
                                            </p:txEl>
                                          </p:spTgt>
                                        </p:tgtEl>
                                        <p:attrNameLst>
                                          <p:attrName>style.visibility</p:attrName>
                                        </p:attrNameLst>
                                      </p:cBhvr>
                                      <p:to>
                                        <p:strVal val="visible"/>
                                      </p:to>
                                    </p:set>
                                    <p:animEffect transition="in" filter="fade">
                                      <p:cBhvr>
                                        <p:cTn id="47" dur="500"/>
                                        <p:tgtEl>
                                          <p:spTgt spid="126">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6">
                                            <p:txEl>
                                              <p:pRg st="4" end="4"/>
                                            </p:txEl>
                                          </p:spTgt>
                                        </p:tgtEl>
                                        <p:attrNameLst>
                                          <p:attrName>style.visibility</p:attrName>
                                        </p:attrNameLst>
                                      </p:cBhvr>
                                      <p:to>
                                        <p:strVal val="visible"/>
                                      </p:to>
                                    </p:set>
                                    <p:animEffect transition="in" filter="fade">
                                      <p:cBhvr>
                                        <p:cTn id="52" dur="500"/>
                                        <p:tgtEl>
                                          <p:spTgt spid="126">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nodeType="clickEffect">
                                  <p:stCondLst>
                                    <p:cond delay="0"/>
                                  </p:stCondLst>
                                  <p:childTnLst>
                                    <p:set>
                                      <p:cBhvr>
                                        <p:cTn id="56" dur="1" fill="hold">
                                          <p:stCondLst>
                                            <p:cond delay="0"/>
                                          </p:stCondLst>
                                        </p:cTn>
                                        <p:tgtEl>
                                          <p:spTgt spid="127"/>
                                        </p:tgtEl>
                                        <p:attrNameLst>
                                          <p:attrName>style.visibility</p:attrName>
                                        </p:attrNameLst>
                                      </p:cBhvr>
                                      <p:to>
                                        <p:strVal val="visible"/>
                                      </p:to>
                                    </p:set>
                                    <p:animEffect transition="in" filter="fade">
                                      <p:cBhvr>
                                        <p:cTn id="57" dur="500"/>
                                        <p:tgtEl>
                                          <p:spTgt spid="127"/>
                                        </p:tgtEl>
                                      </p:cBhvr>
                                    </p:animEffect>
                                    <p:anim calcmode="lin" valueType="num">
                                      <p:cBhvr>
                                        <p:cTn id="58" dur="500" fill="hold"/>
                                        <p:tgtEl>
                                          <p:spTgt spid="127"/>
                                        </p:tgtEl>
                                        <p:attrNameLst>
                                          <p:attrName>ppt_x</p:attrName>
                                        </p:attrNameLst>
                                      </p:cBhvr>
                                      <p:tavLst>
                                        <p:tav tm="0">
                                          <p:val>
                                            <p:strVal val="#ppt_x"/>
                                          </p:val>
                                        </p:tav>
                                        <p:tav tm="100000">
                                          <p:val>
                                            <p:strVal val="#ppt_x"/>
                                          </p:val>
                                        </p:tav>
                                      </p:tavLst>
                                    </p:anim>
                                    <p:anim calcmode="lin" valueType="num">
                                      <p:cBhvr>
                                        <p:cTn id="59" dur="500" fill="hold"/>
                                        <p:tgtEl>
                                          <p:spTgt spid="127"/>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p:bldP spid="119" grpId="0" animBg="1"/>
      <p:bldP spid="120" grpId="0"/>
      <p:bldP spid="122" grpId="0"/>
      <p:bldP spid="123" grpId="0" animBg="1"/>
      <p:bldP spid="2" grpId="0" animBg="1"/>
      <p:bldP spid="125" grpId="0" animBg="1"/>
      <p:bldP spid="126" grpId="0" build="p"/>
      <p:bldP spid="1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1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5135154" y="2505753"/>
            <a:ext cx="5580743" cy="1703912"/>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5214983" y="4260111"/>
            <a:ext cx="38472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5302069" y="2663921"/>
            <a:ext cx="1418772"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5381894" y="3773760"/>
            <a:ext cx="758221"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6949440" y="3773760"/>
            <a:ext cx="957826"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6720840" y="2663921"/>
            <a:ext cx="3825239"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5371298" y="2719692"/>
            <a:ext cx="1280962" cy="1003622"/>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p:nvPr/>
        </p:nvSpPr>
        <p:spPr bwMode="auto">
          <a:xfrm>
            <a:off x="6796926" y="2719692"/>
            <a:ext cx="3680574" cy="1003622"/>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6" name="TextBox 125">
            <a:extLst>
              <a:ext uri="{FF2B5EF4-FFF2-40B4-BE49-F238E27FC236}">
                <a16:creationId xmlns:a16="http://schemas.microsoft.com/office/drawing/2014/main" id="{942B5560-4E6E-4010-90EF-0C31DA040F32}"/>
              </a:ext>
            </a:extLst>
          </p:cNvPr>
          <p:cNvSpPr txBox="1"/>
          <p:nvPr/>
        </p:nvSpPr>
        <p:spPr>
          <a:xfrm>
            <a:off x="5214983" y="4770224"/>
            <a:ext cx="6977017" cy="1327671"/>
          </a:xfrm>
          <a:prstGeom prst="rect">
            <a:avLst/>
          </a:prstGeom>
          <a:noFill/>
        </p:spPr>
        <p:txBody>
          <a:bodyPr wrap="square" lIns="0" tIns="0" rIns="0" bIns="0" rtlCol="0">
            <a:spAutoFit/>
          </a:bodyPr>
          <a:lstStyle/>
          <a:p>
            <a:pPr>
              <a:lnSpc>
                <a:spcPct val="150000"/>
              </a:lnSpc>
            </a:pPr>
            <a:r>
              <a:rPr lang="en-US" sz="2000" dirty="0">
                <a:gradFill>
                  <a:gsLst>
                    <a:gs pos="2917">
                      <a:schemeClr val="tx1"/>
                    </a:gs>
                    <a:gs pos="30000">
                      <a:schemeClr val="tx1"/>
                    </a:gs>
                  </a:gsLst>
                  <a:lin ang="5400000" scaled="0"/>
                </a:gradFill>
              </a:rPr>
              <a:t>A cold file’s content is displaced from the server cache</a:t>
            </a:r>
          </a:p>
          <a:p>
            <a:pPr>
              <a:lnSpc>
                <a:spcPct val="150000"/>
              </a:lnSpc>
            </a:pPr>
            <a:r>
              <a:rPr lang="en-US" sz="2000" dirty="0">
                <a:gradFill>
                  <a:gsLst>
                    <a:gs pos="2917">
                      <a:schemeClr val="tx1"/>
                    </a:gs>
                    <a:gs pos="30000">
                      <a:schemeClr val="tx1"/>
                    </a:gs>
                  </a:gsLst>
                  <a:lin ang="5400000" scaled="0"/>
                </a:gradFill>
              </a:rPr>
              <a:t>The file remains visible in the namespace</a:t>
            </a:r>
          </a:p>
          <a:p>
            <a:pPr>
              <a:lnSpc>
                <a:spcPct val="150000"/>
              </a:lnSpc>
            </a:pPr>
            <a:r>
              <a:rPr lang="en-US" sz="2000" dirty="0">
                <a:gradFill>
                  <a:gsLst>
                    <a:gs pos="2917">
                      <a:schemeClr val="tx1"/>
                    </a:gs>
                    <a:gs pos="30000">
                      <a:schemeClr val="tx1"/>
                    </a:gs>
                  </a:gsLst>
                  <a:lin ang="5400000" scaled="0"/>
                </a:gradFill>
              </a:rPr>
              <a:t>A reparse point links to the file in the cloud</a:t>
            </a:r>
          </a:p>
        </p:txBody>
      </p:sp>
      <p:grpSp>
        <p:nvGrpSpPr>
          <p:cNvPr id="127" name="Group 126">
            <a:extLst>
              <a:ext uri="{FF2B5EF4-FFF2-40B4-BE49-F238E27FC236}">
                <a16:creationId xmlns:a16="http://schemas.microsoft.com/office/drawing/2014/main" id="{759E19DA-A16F-4464-96A8-CAEC24C353EA}"/>
              </a:ext>
            </a:extLst>
          </p:cNvPr>
          <p:cNvGrpSpPr/>
          <p:nvPr/>
        </p:nvGrpSpPr>
        <p:grpSpPr>
          <a:xfrm>
            <a:off x="3789302" y="0"/>
            <a:ext cx="1160723" cy="1521375"/>
            <a:chOff x="3789302" y="0"/>
            <a:chExt cx="1160723" cy="1521375"/>
          </a:xfrm>
        </p:grpSpPr>
        <p:sp>
          <p:nvSpPr>
            <p:cNvPr id="128" name="Flowchart: Delay 127">
              <a:extLst>
                <a:ext uri="{FF2B5EF4-FFF2-40B4-BE49-F238E27FC236}">
                  <a16:creationId xmlns:a16="http://schemas.microsoft.com/office/drawing/2014/main" id="{173DBFA6-413F-4B59-B0FA-64D3AE2DA6EE}"/>
                </a:ext>
              </a:extLst>
            </p:cNvPr>
            <p:cNvSpPr/>
            <p:nvPr/>
          </p:nvSpPr>
          <p:spPr bwMode="auto">
            <a:xfrm rot="5400000">
              <a:off x="3604056" y="185246"/>
              <a:ext cx="1521375" cy="1150883"/>
            </a:xfrm>
            <a:prstGeom prst="flowChartDelay">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129" name="Picture 3" descr="Snowflake">
              <a:extLst>
                <a:ext uri="{FF2B5EF4-FFF2-40B4-BE49-F238E27FC236}">
                  <a16:creationId xmlns:a16="http://schemas.microsoft.com/office/drawing/2014/main" id="{0623FECB-D36D-4776-8860-2BDF94D0982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tretch>
              <a:fillRect/>
            </a:stretch>
          </p:blipFill>
          <p:spPr bwMode="auto">
            <a:xfrm>
              <a:off x="3799143" y="133489"/>
              <a:ext cx="1150882" cy="1150882"/>
            </a:xfrm>
            <a:prstGeom prst="rect">
              <a:avLst/>
            </a:prstGeom>
            <a:noFill/>
          </p:spPr>
        </p:pic>
      </p:grpSp>
      <p:pic>
        <p:nvPicPr>
          <p:cNvPr id="4" name="Graphic 3" descr="Line Arrow: Clockwise curve">
            <a:extLst>
              <a:ext uri="{FF2B5EF4-FFF2-40B4-BE49-F238E27FC236}">
                <a16:creationId xmlns:a16="http://schemas.microsoft.com/office/drawing/2014/main" id="{5EB53B16-A815-4FA2-A2CC-5EF9F84870E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flipH="1">
            <a:off x="7938387" y="1853398"/>
            <a:ext cx="1559963" cy="1559963"/>
          </a:xfrm>
          <a:prstGeom prst="rect">
            <a:avLst/>
          </a:prstGeom>
        </p:spPr>
      </p:pic>
      <p:grpSp>
        <p:nvGrpSpPr>
          <p:cNvPr id="5" name="Group 4">
            <a:extLst>
              <a:ext uri="{FF2B5EF4-FFF2-40B4-BE49-F238E27FC236}">
                <a16:creationId xmlns:a16="http://schemas.microsoft.com/office/drawing/2014/main" id="{3D725111-9F88-4461-904E-2544281E52F1}"/>
              </a:ext>
            </a:extLst>
          </p:cNvPr>
          <p:cNvGrpSpPr/>
          <p:nvPr/>
        </p:nvGrpSpPr>
        <p:grpSpPr>
          <a:xfrm>
            <a:off x="7763710" y="192615"/>
            <a:ext cx="2121576" cy="2003185"/>
            <a:chOff x="7763710" y="192615"/>
            <a:chExt cx="2121576" cy="2003185"/>
          </a:xfrm>
        </p:grpSpPr>
        <p:grpSp>
          <p:nvGrpSpPr>
            <p:cNvPr id="18" name="Group 17">
              <a:extLst>
                <a:ext uri="{FF2B5EF4-FFF2-40B4-BE49-F238E27FC236}">
                  <a16:creationId xmlns:a16="http://schemas.microsoft.com/office/drawing/2014/main" id="{76CA0DB7-36E5-4211-B6AB-CCA352976B28}"/>
                </a:ext>
              </a:extLst>
            </p:cNvPr>
            <p:cNvGrpSpPr/>
            <p:nvPr/>
          </p:nvGrpSpPr>
          <p:grpSpPr>
            <a:xfrm>
              <a:off x="7763710" y="192615"/>
              <a:ext cx="2121576" cy="2003185"/>
              <a:chOff x="5638799" y="2971799"/>
              <a:chExt cx="2121576" cy="2003185"/>
            </a:xfrm>
          </p:grpSpPr>
          <p:pic>
            <p:nvPicPr>
              <p:cNvPr id="19" name="Graphic 18" descr="Cloud">
                <a:extLst>
                  <a:ext uri="{FF2B5EF4-FFF2-40B4-BE49-F238E27FC236}">
                    <a16:creationId xmlns:a16="http://schemas.microsoft.com/office/drawing/2014/main" id="{91879E81-8E70-4BD6-8265-857D5E514A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20" name="Graphic 19" descr="Cloud">
                <a:extLst>
                  <a:ext uri="{FF2B5EF4-FFF2-40B4-BE49-F238E27FC236}">
                    <a16:creationId xmlns:a16="http://schemas.microsoft.com/office/drawing/2014/main" id="{5296A3A4-EF1B-4965-864D-4768EE3EAA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21" name="Graphic 20" descr="Open Folder">
                <a:extLst>
                  <a:ext uri="{FF2B5EF4-FFF2-40B4-BE49-F238E27FC236}">
                    <a16:creationId xmlns:a16="http://schemas.microsoft.com/office/drawing/2014/main" id="{BD7D8F1A-F2A7-464D-8F09-A4356E9013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053" y="3654539"/>
                <a:ext cx="791429" cy="791429"/>
              </a:xfrm>
              <a:prstGeom prst="rect">
                <a:avLst/>
              </a:prstGeom>
            </p:spPr>
          </p:pic>
        </p:grpSp>
        <p:sp>
          <p:nvSpPr>
            <p:cNvPr id="22" name="TextBox 21">
              <a:extLst>
                <a:ext uri="{FF2B5EF4-FFF2-40B4-BE49-F238E27FC236}">
                  <a16:creationId xmlns:a16="http://schemas.microsoft.com/office/drawing/2014/main" id="{C281AD75-BF9B-4EE3-97C4-AA1D0B93C70A}"/>
                </a:ext>
              </a:extLst>
            </p:cNvPr>
            <p:cNvSpPr txBox="1"/>
            <p:nvPr/>
          </p:nvSpPr>
          <p:spPr>
            <a:xfrm>
              <a:off x="8403289" y="1466194"/>
              <a:ext cx="1183274" cy="27699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80000"/>
                  </a:solidFill>
                  <a:effectLst/>
                  <a:uLnTx/>
                  <a:uFillTx/>
                  <a:latin typeface="Calibri" panose="020F0502020204030204"/>
                  <a:ea typeface="+mn-ea"/>
                  <a:cs typeface="+mn-cs"/>
                </a:rPr>
                <a:t>Azure File Share</a:t>
              </a:r>
            </a:p>
          </p:txBody>
        </p:sp>
      </p:grpSp>
      <p:sp>
        <p:nvSpPr>
          <p:cNvPr id="24" name="TextBox 23">
            <a:extLst>
              <a:ext uri="{FF2B5EF4-FFF2-40B4-BE49-F238E27FC236}">
                <a16:creationId xmlns:a16="http://schemas.microsoft.com/office/drawing/2014/main" id="{D0607018-856C-4CCD-AC8F-5DCA7A7ABFAE}"/>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cold file</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42998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xit" presetSubtype="2" fill="hold" grpId="0" nodeType="afterEffect">
                                  <p:stCondLst>
                                    <p:cond delay="250"/>
                                  </p:stCondLst>
                                  <p:childTnLst>
                                    <p:animEffect transition="out" filter="wipe(right)">
                                      <p:cBhvr>
                                        <p:cTn id="13" dur="500"/>
                                        <p:tgtEl>
                                          <p:spTgt spid="125"/>
                                        </p:tgtEl>
                                      </p:cBhvr>
                                    </p:animEffect>
                                    <p:set>
                                      <p:cBhvr>
                                        <p:cTn id="14" dur="1" fill="hold">
                                          <p:stCondLst>
                                            <p:cond delay="499"/>
                                          </p:stCondLst>
                                        </p:cTn>
                                        <p:tgtEl>
                                          <p:spTgt spid="125"/>
                                        </p:tgtEl>
                                        <p:attrNameLst>
                                          <p:attrName>style.visibility</p:attrName>
                                        </p:attrNameLst>
                                      </p:cBhvr>
                                      <p:to>
                                        <p:strVal val="hidden"/>
                                      </p:to>
                                    </p:set>
                                  </p:childTnLst>
                                </p:cTn>
                              </p:par>
                            </p:childTnLst>
                          </p:cTn>
                        </p:par>
                        <p:par>
                          <p:cTn id="15" fill="hold">
                            <p:stCondLst>
                              <p:cond delay="1250"/>
                            </p:stCondLst>
                            <p:childTnLst>
                              <p:par>
                                <p:cTn id="16" presetID="10" presetClass="entr" presetSubtype="0" fill="hold" grpId="0" nodeType="afterEffect">
                                  <p:stCondLst>
                                    <p:cond delay="25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5135154" y="2505753"/>
            <a:ext cx="5580743" cy="1703912"/>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5214983" y="4260111"/>
            <a:ext cx="38472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5302069" y="2663921"/>
            <a:ext cx="1418772"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5381894" y="3773760"/>
            <a:ext cx="758221"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6949440" y="3773760"/>
            <a:ext cx="957826"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6720840" y="2663921"/>
            <a:ext cx="3825239"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5371298" y="2719692"/>
            <a:ext cx="1280962" cy="1003622"/>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p:nvPr/>
        </p:nvSpPr>
        <p:spPr bwMode="auto">
          <a:xfrm>
            <a:off x="6796926" y="2719692"/>
            <a:ext cx="1301953" cy="1003622"/>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4" name="Graphic 3" descr="Line Arrow: Clockwise curve">
            <a:extLst>
              <a:ext uri="{FF2B5EF4-FFF2-40B4-BE49-F238E27FC236}">
                <a16:creationId xmlns:a16="http://schemas.microsoft.com/office/drawing/2014/main" id="{5EB53B16-A815-4FA2-A2CC-5EF9F84870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990253" flipH="1" flipV="1">
            <a:off x="7701595" y="1940505"/>
            <a:ext cx="2002702" cy="1563624"/>
          </a:xfrm>
          <a:prstGeom prst="rect">
            <a:avLst/>
          </a:prstGeom>
        </p:spPr>
      </p:pic>
      <p:grpSp>
        <p:nvGrpSpPr>
          <p:cNvPr id="22" name="Group 21">
            <a:extLst>
              <a:ext uri="{FF2B5EF4-FFF2-40B4-BE49-F238E27FC236}">
                <a16:creationId xmlns:a16="http://schemas.microsoft.com/office/drawing/2014/main" id="{BCA1CA1C-EDEE-40C5-AEFC-0A970D0381BE}"/>
              </a:ext>
            </a:extLst>
          </p:cNvPr>
          <p:cNvGrpSpPr/>
          <p:nvPr/>
        </p:nvGrpSpPr>
        <p:grpSpPr>
          <a:xfrm>
            <a:off x="3799142" y="0"/>
            <a:ext cx="1150883" cy="1521375"/>
            <a:chOff x="6024416" y="3286069"/>
            <a:chExt cx="1150883" cy="1521375"/>
          </a:xfrm>
        </p:grpSpPr>
        <p:sp>
          <p:nvSpPr>
            <p:cNvPr id="23" name="Flowchart: Delay 22">
              <a:extLst>
                <a:ext uri="{FF2B5EF4-FFF2-40B4-BE49-F238E27FC236}">
                  <a16:creationId xmlns:a16="http://schemas.microsoft.com/office/drawing/2014/main" id="{86245E12-EDF4-4E19-95B4-C2442E989841}"/>
                </a:ext>
              </a:extLst>
            </p:cNvPr>
            <p:cNvSpPr/>
            <p:nvPr/>
          </p:nvSpPr>
          <p:spPr bwMode="auto">
            <a:xfrm rot="5400000">
              <a:off x="5839170" y="3471315"/>
              <a:ext cx="1521375" cy="1150883"/>
            </a:xfrm>
            <a:prstGeom prst="flowChartDelay">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24" name="Graphic 23" descr="Fire">
              <a:extLst>
                <a:ext uri="{FF2B5EF4-FFF2-40B4-BE49-F238E27FC236}">
                  <a16:creationId xmlns:a16="http://schemas.microsoft.com/office/drawing/2014/main" id="{035EA3FA-C480-473E-B756-AD5EEC4CA2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40115" y="3455028"/>
              <a:ext cx="914400" cy="914400"/>
            </a:xfrm>
            <a:prstGeom prst="rect">
              <a:avLst/>
            </a:prstGeom>
          </p:spPr>
        </p:pic>
      </p:grpSp>
      <p:grpSp>
        <p:nvGrpSpPr>
          <p:cNvPr id="26" name="Group 25">
            <a:extLst>
              <a:ext uri="{FF2B5EF4-FFF2-40B4-BE49-F238E27FC236}">
                <a16:creationId xmlns:a16="http://schemas.microsoft.com/office/drawing/2014/main" id="{E819CE43-E347-4F01-8245-E450FF67958F}"/>
              </a:ext>
            </a:extLst>
          </p:cNvPr>
          <p:cNvGrpSpPr/>
          <p:nvPr/>
        </p:nvGrpSpPr>
        <p:grpSpPr>
          <a:xfrm>
            <a:off x="6754854" y="5518621"/>
            <a:ext cx="294700" cy="294700"/>
            <a:chOff x="8473966" y="3569846"/>
            <a:chExt cx="294700" cy="294700"/>
          </a:xfrm>
        </p:grpSpPr>
        <p:sp>
          <p:nvSpPr>
            <p:cNvPr id="28" name="Oval 27">
              <a:extLst>
                <a:ext uri="{FF2B5EF4-FFF2-40B4-BE49-F238E27FC236}">
                  <a16:creationId xmlns:a16="http://schemas.microsoft.com/office/drawing/2014/main" id="{95931D0C-0F2E-488F-9F42-DBB1AAEC8CC7}"/>
                </a:ext>
              </a:extLst>
            </p:cNvPr>
            <p:cNvSpPr/>
            <p:nvPr/>
          </p:nvSpPr>
          <p:spPr bwMode="auto">
            <a:xfrm>
              <a:off x="8473966" y="3569846"/>
              <a:ext cx="294700" cy="294700"/>
            </a:xfrm>
            <a:prstGeom prst="ellipse">
              <a:avLst/>
            </a:prstGeom>
            <a:solidFill>
              <a:srgbClr val="A8000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9" name="Isosceles Triangle 28">
              <a:extLst>
                <a:ext uri="{FF2B5EF4-FFF2-40B4-BE49-F238E27FC236}">
                  <a16:creationId xmlns:a16="http://schemas.microsoft.com/office/drawing/2014/main" id="{56E18EA0-5E11-4E27-9F90-3440F44CCE57}"/>
                </a:ext>
              </a:extLst>
            </p:cNvPr>
            <p:cNvSpPr/>
            <p:nvPr/>
          </p:nvSpPr>
          <p:spPr bwMode="auto">
            <a:xfrm rot="5400000">
              <a:off x="8547814" y="3634950"/>
              <a:ext cx="190812" cy="164493"/>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pic>
        <p:nvPicPr>
          <p:cNvPr id="27" name="Graphic 26" descr="Teacher">
            <a:extLst>
              <a:ext uri="{FF2B5EF4-FFF2-40B4-BE49-F238E27FC236}">
                <a16:creationId xmlns:a16="http://schemas.microsoft.com/office/drawing/2014/main" id="{69731ABE-E744-493F-9A79-B99DD34606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95490" y="4678248"/>
            <a:ext cx="2219167" cy="2219167"/>
          </a:xfrm>
          <a:prstGeom prst="rect">
            <a:avLst/>
          </a:prstGeom>
          <a:effectLst>
            <a:outerShdw blurRad="63500" dist="25400" sx="102000" sy="102000" algn="ctr" rotWithShape="0">
              <a:schemeClr val="bg1"/>
            </a:outerShdw>
          </a:effectLst>
        </p:spPr>
      </p:pic>
      <p:grpSp>
        <p:nvGrpSpPr>
          <p:cNvPr id="3" name="Group 2">
            <a:extLst>
              <a:ext uri="{FF2B5EF4-FFF2-40B4-BE49-F238E27FC236}">
                <a16:creationId xmlns:a16="http://schemas.microsoft.com/office/drawing/2014/main" id="{C18EA3B4-ED5F-47D4-9335-31F7186A41FB}"/>
              </a:ext>
            </a:extLst>
          </p:cNvPr>
          <p:cNvGrpSpPr/>
          <p:nvPr/>
        </p:nvGrpSpPr>
        <p:grpSpPr>
          <a:xfrm>
            <a:off x="7763710" y="192615"/>
            <a:ext cx="2121576" cy="2003185"/>
            <a:chOff x="7763710" y="192615"/>
            <a:chExt cx="2121576" cy="2003185"/>
          </a:xfrm>
        </p:grpSpPr>
        <p:grpSp>
          <p:nvGrpSpPr>
            <p:cNvPr id="18" name="Group 17">
              <a:extLst>
                <a:ext uri="{FF2B5EF4-FFF2-40B4-BE49-F238E27FC236}">
                  <a16:creationId xmlns:a16="http://schemas.microsoft.com/office/drawing/2014/main" id="{76CA0DB7-36E5-4211-B6AB-CCA352976B28}"/>
                </a:ext>
              </a:extLst>
            </p:cNvPr>
            <p:cNvGrpSpPr/>
            <p:nvPr/>
          </p:nvGrpSpPr>
          <p:grpSpPr>
            <a:xfrm>
              <a:off x="7763710" y="192615"/>
              <a:ext cx="2121576" cy="2003185"/>
              <a:chOff x="5638799" y="2971799"/>
              <a:chExt cx="2121576" cy="2003185"/>
            </a:xfrm>
          </p:grpSpPr>
          <p:pic>
            <p:nvPicPr>
              <p:cNvPr id="19" name="Graphic 18" descr="Cloud">
                <a:extLst>
                  <a:ext uri="{FF2B5EF4-FFF2-40B4-BE49-F238E27FC236}">
                    <a16:creationId xmlns:a16="http://schemas.microsoft.com/office/drawing/2014/main" id="{91879E81-8E70-4BD6-8265-857D5E514A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20" name="Graphic 19" descr="Cloud">
                <a:extLst>
                  <a:ext uri="{FF2B5EF4-FFF2-40B4-BE49-F238E27FC236}">
                    <a16:creationId xmlns:a16="http://schemas.microsoft.com/office/drawing/2014/main" id="{5296A3A4-EF1B-4965-864D-4768EE3EAA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21" name="Graphic 20" descr="Open Folder">
                <a:extLst>
                  <a:ext uri="{FF2B5EF4-FFF2-40B4-BE49-F238E27FC236}">
                    <a16:creationId xmlns:a16="http://schemas.microsoft.com/office/drawing/2014/main" id="{BD7D8F1A-F2A7-464D-8F09-A4356E90130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9053" y="3662422"/>
                <a:ext cx="791429" cy="791429"/>
              </a:xfrm>
              <a:prstGeom prst="rect">
                <a:avLst/>
              </a:prstGeom>
            </p:spPr>
          </p:pic>
        </p:grpSp>
        <p:sp>
          <p:nvSpPr>
            <p:cNvPr id="30" name="TextBox 29">
              <a:extLst>
                <a:ext uri="{FF2B5EF4-FFF2-40B4-BE49-F238E27FC236}">
                  <a16:creationId xmlns:a16="http://schemas.microsoft.com/office/drawing/2014/main" id="{22C71161-39A4-4EBA-BD29-36B395628656}"/>
                </a:ext>
              </a:extLst>
            </p:cNvPr>
            <p:cNvSpPr txBox="1"/>
            <p:nvPr/>
          </p:nvSpPr>
          <p:spPr>
            <a:xfrm>
              <a:off x="8403289" y="1466194"/>
              <a:ext cx="1183274" cy="27699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80000"/>
                  </a:solidFill>
                  <a:effectLst/>
                  <a:uLnTx/>
                  <a:uFillTx/>
                  <a:latin typeface="Calibri" panose="020F0502020204030204"/>
                  <a:ea typeface="+mn-ea"/>
                  <a:cs typeface="+mn-cs"/>
                </a:rPr>
                <a:t>Azure File Share</a:t>
              </a:r>
            </a:p>
          </p:txBody>
        </p:sp>
      </p:grpSp>
      <p:sp>
        <p:nvSpPr>
          <p:cNvPr id="5" name="Right Bracket 4">
            <a:extLst>
              <a:ext uri="{FF2B5EF4-FFF2-40B4-BE49-F238E27FC236}">
                <a16:creationId xmlns:a16="http://schemas.microsoft.com/office/drawing/2014/main" id="{B43587FC-3C0A-48CD-AFDF-9B4A2E2B1CD6}"/>
              </a:ext>
            </a:extLst>
          </p:cNvPr>
          <p:cNvSpPr/>
          <p:nvPr/>
        </p:nvSpPr>
        <p:spPr>
          <a:xfrm rot="5400000">
            <a:off x="7397230" y="3394944"/>
            <a:ext cx="101344" cy="1301953"/>
          </a:xfrm>
          <a:prstGeom prst="rightBracket">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39BABCE-695D-4C2B-B4A5-D75BAA241D96}"/>
              </a:ext>
            </a:extLst>
          </p:cNvPr>
          <p:cNvCxnSpPr/>
          <p:nvPr/>
        </p:nvCxnSpPr>
        <p:spPr>
          <a:xfrm flipH="1">
            <a:off x="6902204" y="4170066"/>
            <a:ext cx="545698" cy="884255"/>
          </a:xfrm>
          <a:prstGeom prst="line">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DD134F5-DEBA-4004-9729-10A442A8D04A}"/>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partial file recall</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37411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anim calcmode="lin" valueType="num">
                                      <p:cBhvr>
                                        <p:cTn id="16" dur="500" fill="hold"/>
                                        <p:tgtEl>
                                          <p:spTgt spid="22"/>
                                        </p:tgtEl>
                                        <p:attrNameLst>
                                          <p:attrName>ppt_x</p:attrName>
                                        </p:attrNameLst>
                                      </p:cBhvr>
                                      <p:tavLst>
                                        <p:tav tm="0">
                                          <p:val>
                                            <p:strVal val="#ppt_x"/>
                                          </p:val>
                                        </p:tav>
                                        <p:tav tm="100000">
                                          <p:val>
                                            <p:strVal val="#ppt_x"/>
                                          </p:val>
                                        </p:tav>
                                      </p:tavLst>
                                    </p:anim>
                                    <p:anim calcmode="lin" valueType="num">
                                      <p:cBhvr>
                                        <p:cTn id="1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wipe(left)">
                                      <p:cBhvr>
                                        <p:cTn id="3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881" y="1613987"/>
            <a:ext cx="3366623"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6262393" y="976492"/>
            <a:ext cx="5580743" cy="1703912"/>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11458415" y="2730850"/>
            <a:ext cx="38472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6429308" y="1134660"/>
            <a:ext cx="1418772"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6509133" y="2244499"/>
            <a:ext cx="758221"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8076679" y="2244499"/>
            <a:ext cx="957826"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7848079" y="1134660"/>
            <a:ext cx="3825239" cy="1104823"/>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6498537" y="1190431"/>
            <a:ext cx="1280962" cy="1003622"/>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a:spLocks/>
          </p:cNvSpPr>
          <p:nvPr/>
        </p:nvSpPr>
        <p:spPr bwMode="auto">
          <a:xfrm>
            <a:off x="7924165" y="1190431"/>
            <a:ext cx="0" cy="1003622"/>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 name="TextBox 33">
            <a:extLst>
              <a:ext uri="{FF2B5EF4-FFF2-40B4-BE49-F238E27FC236}">
                <a16:creationId xmlns:a16="http://schemas.microsoft.com/office/drawing/2014/main" id="{2DD134F5-DEBA-4004-9729-10A442A8D04A}"/>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virus scan</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FA935EFA-A664-43C8-9800-25EA71B4C25D}"/>
              </a:ext>
            </a:extLst>
          </p:cNvPr>
          <p:cNvSpPr txBox="1"/>
          <p:nvPr/>
        </p:nvSpPr>
        <p:spPr>
          <a:xfrm>
            <a:off x="6262393" y="5473884"/>
            <a:ext cx="5929607" cy="866006"/>
          </a:xfrm>
          <a:prstGeom prst="rect">
            <a:avLst/>
          </a:prstGeom>
          <a:noFill/>
        </p:spPr>
        <p:txBody>
          <a:bodyPr wrap="square" lIns="0" tIns="0" rIns="0" bIns="0" rtlCol="0">
            <a:spAutoFit/>
          </a:bodyPr>
          <a:lstStyle/>
          <a:p>
            <a:pPr>
              <a:lnSpc>
                <a:spcPct val="150000"/>
              </a:lnSpc>
            </a:pPr>
            <a:r>
              <a:rPr lang="en-US" sz="2000" dirty="0">
                <a:gradFill>
                  <a:gsLst>
                    <a:gs pos="2917">
                      <a:schemeClr val="tx1"/>
                    </a:gs>
                    <a:gs pos="30000">
                      <a:schemeClr val="tx1"/>
                    </a:gs>
                  </a:gsLst>
                  <a:lin ang="5400000" scaled="0"/>
                </a:gradFill>
              </a:rPr>
              <a:t>AV scans meta data &amp; finds secure offline attribute</a:t>
            </a:r>
          </a:p>
          <a:p>
            <a:pPr>
              <a:lnSpc>
                <a:spcPct val="150000"/>
              </a:lnSpc>
            </a:pPr>
            <a:r>
              <a:rPr lang="en-US" sz="2000" dirty="0">
                <a:gradFill>
                  <a:gsLst>
                    <a:gs pos="2917">
                      <a:schemeClr val="tx1"/>
                    </a:gs>
                    <a:gs pos="30000">
                      <a:schemeClr val="tx1"/>
                    </a:gs>
                  </a:gsLst>
                  <a:lin ang="5400000" scaled="0"/>
                </a:gradFill>
              </a:rPr>
              <a:t>Does not access file content, thus avoiding recall</a:t>
            </a:r>
          </a:p>
        </p:txBody>
      </p:sp>
      <p:sp>
        <p:nvSpPr>
          <p:cNvPr id="32" name="TextBox 31">
            <a:extLst>
              <a:ext uri="{FF2B5EF4-FFF2-40B4-BE49-F238E27FC236}">
                <a16:creationId xmlns:a16="http://schemas.microsoft.com/office/drawing/2014/main" id="{DB307715-3528-404D-A91E-A994BAC8532C}"/>
              </a:ext>
            </a:extLst>
          </p:cNvPr>
          <p:cNvSpPr txBox="1"/>
          <p:nvPr/>
        </p:nvSpPr>
        <p:spPr>
          <a:xfrm>
            <a:off x="3632098" y="663318"/>
            <a:ext cx="153529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File attributes</a:t>
            </a:r>
          </a:p>
        </p:txBody>
      </p:sp>
      <p:sp>
        <p:nvSpPr>
          <p:cNvPr id="33" name="TextBox 32">
            <a:extLst>
              <a:ext uri="{FF2B5EF4-FFF2-40B4-BE49-F238E27FC236}">
                <a16:creationId xmlns:a16="http://schemas.microsoft.com/office/drawing/2014/main" id="{DCD9E1F8-1F11-4DCC-B570-C777E6362503}"/>
              </a:ext>
            </a:extLst>
          </p:cNvPr>
          <p:cNvSpPr txBox="1"/>
          <p:nvPr/>
        </p:nvSpPr>
        <p:spPr>
          <a:xfrm>
            <a:off x="3939530" y="1079475"/>
            <a:ext cx="1950214" cy="1231106"/>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(O) offline</a:t>
            </a:r>
          </a:p>
          <a:p>
            <a:pPr algn="l"/>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  sparse</a:t>
            </a:r>
            <a:b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b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(L)  reparse point</a:t>
            </a:r>
            <a:b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b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“recall on acc.”</a:t>
            </a:r>
          </a:p>
        </p:txBody>
      </p:sp>
      <p:sp>
        <p:nvSpPr>
          <p:cNvPr id="10" name="Right Bracket 9">
            <a:extLst>
              <a:ext uri="{FF2B5EF4-FFF2-40B4-BE49-F238E27FC236}">
                <a16:creationId xmlns:a16="http://schemas.microsoft.com/office/drawing/2014/main" id="{EFFD7C99-75CF-42BD-99AA-66ABCEEBEFFF}"/>
              </a:ext>
            </a:extLst>
          </p:cNvPr>
          <p:cNvSpPr/>
          <p:nvPr/>
        </p:nvSpPr>
        <p:spPr>
          <a:xfrm>
            <a:off x="5821474" y="957376"/>
            <a:ext cx="96337" cy="1504631"/>
          </a:xfrm>
          <a:prstGeom prst="rightBracket">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Graphic 13" descr="Lock">
            <a:extLst>
              <a:ext uri="{FF2B5EF4-FFF2-40B4-BE49-F238E27FC236}">
                <a16:creationId xmlns:a16="http://schemas.microsoft.com/office/drawing/2014/main" id="{3A0C6D81-4847-4272-92A1-8E68CEF2E4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8136" y="1961687"/>
            <a:ext cx="464731" cy="464731"/>
          </a:xfrm>
          <a:prstGeom prst="rect">
            <a:avLst/>
          </a:prstGeom>
        </p:spPr>
      </p:pic>
      <p:grpSp>
        <p:nvGrpSpPr>
          <p:cNvPr id="35" name="Group 34">
            <a:extLst>
              <a:ext uri="{FF2B5EF4-FFF2-40B4-BE49-F238E27FC236}">
                <a16:creationId xmlns:a16="http://schemas.microsoft.com/office/drawing/2014/main" id="{09AC84F6-8432-475C-92FD-CA3A06F1A620}"/>
              </a:ext>
            </a:extLst>
          </p:cNvPr>
          <p:cNvGrpSpPr/>
          <p:nvPr/>
        </p:nvGrpSpPr>
        <p:grpSpPr>
          <a:xfrm>
            <a:off x="5768260" y="3254717"/>
            <a:ext cx="2219167" cy="2219167"/>
            <a:chOff x="6087568" y="3224180"/>
            <a:chExt cx="2219167" cy="2219167"/>
          </a:xfrm>
        </p:grpSpPr>
        <p:pic>
          <p:nvPicPr>
            <p:cNvPr id="41" name="Graphic 40" descr="Teacher">
              <a:extLst>
                <a:ext uri="{FF2B5EF4-FFF2-40B4-BE49-F238E27FC236}">
                  <a16:creationId xmlns:a16="http://schemas.microsoft.com/office/drawing/2014/main" id="{B06C8417-8668-456F-B89E-6D60F8435D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7568" y="3224180"/>
              <a:ext cx="2219167" cy="2219167"/>
            </a:xfrm>
            <a:prstGeom prst="rect">
              <a:avLst/>
            </a:prstGeom>
            <a:effectLst>
              <a:outerShdw blurRad="63500" dist="25400" sx="102000" sy="102000" algn="ctr" rotWithShape="0">
                <a:schemeClr val="bg1"/>
              </a:outerShdw>
            </a:effectLst>
          </p:spPr>
        </p:pic>
        <p:pic>
          <p:nvPicPr>
            <p:cNvPr id="16" name="Graphic 15" descr="DNA">
              <a:extLst>
                <a:ext uri="{FF2B5EF4-FFF2-40B4-BE49-F238E27FC236}">
                  <a16:creationId xmlns:a16="http://schemas.microsoft.com/office/drawing/2014/main" id="{A2D27D6D-800A-425D-8054-A17D8085C1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6769460" y="3669116"/>
              <a:ext cx="673359" cy="673359"/>
            </a:xfrm>
            <a:prstGeom prst="rect">
              <a:avLst/>
            </a:prstGeom>
          </p:spPr>
        </p:pic>
        <p:pic>
          <p:nvPicPr>
            <p:cNvPr id="25" name="Graphic 24" descr="Magnifying glass">
              <a:extLst>
                <a:ext uri="{FF2B5EF4-FFF2-40B4-BE49-F238E27FC236}">
                  <a16:creationId xmlns:a16="http://schemas.microsoft.com/office/drawing/2014/main" id="{42649220-DED7-4582-A777-ED2F8445E5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7267354" y="3778996"/>
              <a:ext cx="673359" cy="673359"/>
            </a:xfrm>
            <a:prstGeom prst="rect">
              <a:avLst/>
            </a:prstGeom>
          </p:spPr>
        </p:pic>
      </p:grpSp>
      <p:sp>
        <p:nvSpPr>
          <p:cNvPr id="45" name="Right Bracket 44">
            <a:extLst>
              <a:ext uri="{FF2B5EF4-FFF2-40B4-BE49-F238E27FC236}">
                <a16:creationId xmlns:a16="http://schemas.microsoft.com/office/drawing/2014/main" id="{D8371D43-BD52-4C7D-8185-2C1DC3D2CA2D}"/>
              </a:ext>
            </a:extLst>
          </p:cNvPr>
          <p:cNvSpPr/>
          <p:nvPr/>
        </p:nvSpPr>
        <p:spPr>
          <a:xfrm rot="5400000">
            <a:off x="7093520" y="1923217"/>
            <a:ext cx="96136" cy="1275821"/>
          </a:xfrm>
          <a:prstGeom prst="rightBracket">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D5B01169-73B0-48F4-AC03-AB8B3C7935A7}"/>
              </a:ext>
            </a:extLst>
          </p:cNvPr>
          <p:cNvCxnSpPr/>
          <p:nvPr/>
        </p:nvCxnSpPr>
        <p:spPr>
          <a:xfrm flipH="1">
            <a:off x="6592996" y="2687812"/>
            <a:ext cx="545698" cy="884255"/>
          </a:xfrm>
          <a:prstGeom prst="line">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Right Bracket 46">
            <a:extLst>
              <a:ext uri="{FF2B5EF4-FFF2-40B4-BE49-F238E27FC236}">
                <a16:creationId xmlns:a16="http://schemas.microsoft.com/office/drawing/2014/main" id="{FB3788A9-062F-483F-81C8-BA0E0145DD31}"/>
              </a:ext>
            </a:extLst>
          </p:cNvPr>
          <p:cNvSpPr/>
          <p:nvPr/>
        </p:nvSpPr>
        <p:spPr>
          <a:xfrm rot="5400000">
            <a:off x="9739170" y="731551"/>
            <a:ext cx="62639" cy="3692651"/>
          </a:xfrm>
          <a:prstGeom prst="rightBracket">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21352659-822C-4D2D-BB0F-83ECE5BBD625}"/>
              </a:ext>
            </a:extLst>
          </p:cNvPr>
          <p:cNvCxnSpPr/>
          <p:nvPr/>
        </p:nvCxnSpPr>
        <p:spPr>
          <a:xfrm flipH="1">
            <a:off x="7530981" y="2706085"/>
            <a:ext cx="545698" cy="884255"/>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Cross 48">
            <a:extLst>
              <a:ext uri="{FF2B5EF4-FFF2-40B4-BE49-F238E27FC236}">
                <a16:creationId xmlns:a16="http://schemas.microsoft.com/office/drawing/2014/main" id="{9E7AE76B-6356-4BF5-8A25-183B68599D3D}"/>
              </a:ext>
            </a:extLst>
          </p:cNvPr>
          <p:cNvSpPr/>
          <p:nvPr/>
        </p:nvSpPr>
        <p:spPr bwMode="auto">
          <a:xfrm rot="2700000">
            <a:off x="7673686" y="2988765"/>
            <a:ext cx="282347" cy="282347"/>
          </a:xfrm>
          <a:prstGeom prst="plus">
            <a:avLst>
              <a:gd name="adj" fmla="val 40452"/>
            </a:avLst>
          </a:prstGeom>
          <a:solidFill>
            <a:srgbClr val="A8000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D9501802-C2AB-44F6-B49D-C4AB631C53BC}"/>
              </a:ext>
            </a:extLst>
          </p:cNvPr>
          <p:cNvSpPr txBox="1"/>
          <p:nvPr/>
        </p:nvSpPr>
        <p:spPr>
          <a:xfrm>
            <a:off x="0" y="2796076"/>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local backup</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3" name="Straight Arrow Connector 42">
            <a:extLst>
              <a:ext uri="{FF2B5EF4-FFF2-40B4-BE49-F238E27FC236}">
                <a16:creationId xmlns:a16="http://schemas.microsoft.com/office/drawing/2014/main" id="{67AD768F-56CB-4474-B799-717555AE0A99}"/>
              </a:ext>
            </a:extLst>
          </p:cNvPr>
          <p:cNvCxnSpPr/>
          <p:nvPr/>
        </p:nvCxnSpPr>
        <p:spPr>
          <a:xfrm>
            <a:off x="5917811" y="1709691"/>
            <a:ext cx="857062" cy="0"/>
          </a:xfrm>
          <a:prstGeom prst="straightConnector1">
            <a:avLst/>
          </a:prstGeom>
          <a:ln w="25400">
            <a:solidFill>
              <a:srgbClr val="A8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D5285B-EA2B-4996-AF16-EF084223DE2C}"/>
              </a:ext>
            </a:extLst>
          </p:cNvPr>
          <p:cNvSpPr txBox="1"/>
          <p:nvPr/>
        </p:nvSpPr>
        <p:spPr>
          <a:xfrm>
            <a:off x="882" y="3683335"/>
            <a:ext cx="3366622"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Multi-site sync</a:t>
            </a:r>
          </a:p>
        </p:txBody>
      </p:sp>
    </p:spTree>
    <p:extLst>
      <p:ext uri="{BB962C8B-B14F-4D97-AF65-F5344CB8AC3E}">
        <p14:creationId xmlns:p14="http://schemas.microsoft.com/office/powerpoint/2010/main" val="6130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fade">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down)">
                                      <p:cBhvr>
                                        <p:cTn id="24" dur="500"/>
                                        <p:tgtEl>
                                          <p:spTgt spid="48"/>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1">
                                            <p:txEl>
                                              <p:pRg st="1" end="1"/>
                                            </p:txEl>
                                          </p:spTgt>
                                        </p:tgtEl>
                                        <p:attrNameLst>
                                          <p:attrName>style.visibility</p:attrName>
                                        </p:attrNameLst>
                                      </p:cBhvr>
                                      <p:to>
                                        <p:strVal val="visible"/>
                                      </p:to>
                                    </p:set>
                                    <p:animEffect transition="in" filter="fade">
                                      <p:cBhvr>
                                        <p:cTn id="36" dur="500"/>
                                        <p:tgtEl>
                                          <p:spTgt spid="31">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P spid="45" grpId="0" animBg="1"/>
      <p:bldP spid="47" grpId="0" animBg="1"/>
      <p:bldP spid="49" grpId="0" animBg="1"/>
      <p:bldP spid="50" grpId="0"/>
      <p:bldP spid="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29" name="TextBox 28">
            <a:extLst>
              <a:ext uri="{FF2B5EF4-FFF2-40B4-BE49-F238E27FC236}">
                <a16:creationId xmlns:a16="http://schemas.microsoft.com/office/drawing/2014/main" id="{441E7125-33C8-4765-BDFE-76DA0E62F380}"/>
              </a:ext>
            </a:extLst>
          </p:cNvPr>
          <p:cNvSpPr txBox="1"/>
          <p:nvPr/>
        </p:nvSpPr>
        <p:spPr>
          <a:xfrm>
            <a:off x="882" y="1621271"/>
            <a:ext cx="3366622"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Multi-site sync</a:t>
            </a:r>
          </a:p>
        </p:txBody>
      </p:sp>
      <p:grpSp>
        <p:nvGrpSpPr>
          <p:cNvPr id="30" name="HQ Server">
            <a:extLst>
              <a:ext uri="{FF2B5EF4-FFF2-40B4-BE49-F238E27FC236}">
                <a16:creationId xmlns:a16="http://schemas.microsoft.com/office/drawing/2014/main" id="{B1EAEFC5-3455-4830-B8FC-3665778FAC3E}"/>
              </a:ext>
            </a:extLst>
          </p:cNvPr>
          <p:cNvGrpSpPr/>
          <p:nvPr/>
        </p:nvGrpSpPr>
        <p:grpSpPr>
          <a:xfrm>
            <a:off x="7303137" y="4342032"/>
            <a:ext cx="1521361" cy="2063073"/>
            <a:chOff x="2827548" y="4249398"/>
            <a:chExt cx="1462757" cy="1983603"/>
          </a:xfrm>
        </p:grpSpPr>
        <p:pic>
          <p:nvPicPr>
            <p:cNvPr id="36" name="Picture 2" descr="\\MAGNUM\Projects\Microsoft\Cloud Power FY12\Design\Icons\PNGs\Server_2.png">
              <a:extLst>
                <a:ext uri="{FF2B5EF4-FFF2-40B4-BE49-F238E27FC236}">
                  <a16:creationId xmlns:a16="http://schemas.microsoft.com/office/drawing/2014/main" id="{9DDED856-A729-4D22-8401-C1262FC881EC}"/>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37" name="TextBox 36">
              <a:extLst>
                <a:ext uri="{FF2B5EF4-FFF2-40B4-BE49-F238E27FC236}">
                  <a16:creationId xmlns:a16="http://schemas.microsoft.com/office/drawing/2014/main" id="{F350161E-0669-427A-BB63-0907846BC54D}"/>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2B99DAF3-626A-4CE8-9248-385AE3606A02}"/>
              </a:ext>
            </a:extLst>
          </p:cNvPr>
          <p:cNvGrpSpPr>
            <a:grpSpLocks noChangeAspect="1"/>
          </p:cNvGrpSpPr>
          <p:nvPr/>
        </p:nvGrpSpPr>
        <p:grpSpPr>
          <a:xfrm>
            <a:off x="7925927" y="183283"/>
            <a:ext cx="2450592" cy="2314024"/>
            <a:chOff x="7763710" y="192615"/>
            <a:chExt cx="2121576" cy="2003185"/>
          </a:xfrm>
        </p:grpSpPr>
        <p:grpSp>
          <p:nvGrpSpPr>
            <p:cNvPr id="44" name="Group 43">
              <a:extLst>
                <a:ext uri="{FF2B5EF4-FFF2-40B4-BE49-F238E27FC236}">
                  <a16:creationId xmlns:a16="http://schemas.microsoft.com/office/drawing/2014/main" id="{BE925E73-DB82-4077-A224-020142ED15B5}"/>
                </a:ext>
              </a:extLst>
            </p:cNvPr>
            <p:cNvGrpSpPr/>
            <p:nvPr/>
          </p:nvGrpSpPr>
          <p:grpSpPr>
            <a:xfrm>
              <a:off x="7763710" y="192615"/>
              <a:ext cx="2121576" cy="2003185"/>
              <a:chOff x="5638799" y="2971799"/>
              <a:chExt cx="2121576" cy="2003185"/>
            </a:xfrm>
          </p:grpSpPr>
          <p:pic>
            <p:nvPicPr>
              <p:cNvPr id="52" name="Graphic 51" descr="Cloud">
                <a:extLst>
                  <a:ext uri="{FF2B5EF4-FFF2-40B4-BE49-F238E27FC236}">
                    <a16:creationId xmlns:a16="http://schemas.microsoft.com/office/drawing/2014/main" id="{EAB0B68B-A475-429F-A1A4-D2EF8ABCAB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53" name="Graphic 52" descr="Cloud">
                <a:extLst>
                  <a:ext uri="{FF2B5EF4-FFF2-40B4-BE49-F238E27FC236}">
                    <a16:creationId xmlns:a16="http://schemas.microsoft.com/office/drawing/2014/main" id="{6A839847-BA0A-437B-8DD9-EBAAD8DE3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54" name="Graphic 53" descr="Open Folder">
                <a:extLst>
                  <a:ext uri="{FF2B5EF4-FFF2-40B4-BE49-F238E27FC236}">
                    <a16:creationId xmlns:a16="http://schemas.microsoft.com/office/drawing/2014/main" id="{A35A27AF-19D0-4512-9452-9684559BE8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9053" y="3654539"/>
                <a:ext cx="791429" cy="791429"/>
              </a:xfrm>
              <a:prstGeom prst="rect">
                <a:avLst/>
              </a:prstGeom>
            </p:spPr>
          </p:pic>
        </p:grpSp>
        <p:sp>
          <p:nvSpPr>
            <p:cNvPr id="51" name="TextBox 50">
              <a:extLst>
                <a:ext uri="{FF2B5EF4-FFF2-40B4-BE49-F238E27FC236}">
                  <a16:creationId xmlns:a16="http://schemas.microsoft.com/office/drawing/2014/main" id="{240A68DF-3F93-400C-9A59-FF1037F40B32}"/>
                </a:ext>
              </a:extLst>
            </p:cNvPr>
            <p:cNvSpPr txBox="1"/>
            <p:nvPr/>
          </p:nvSpPr>
          <p:spPr>
            <a:xfrm>
              <a:off x="8403289" y="1498503"/>
              <a:ext cx="1183274" cy="27699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80000"/>
                  </a:solidFill>
                  <a:effectLst/>
                  <a:uLnTx/>
                  <a:uFillTx/>
                  <a:latin typeface="Calibri" panose="020F0502020204030204"/>
                  <a:ea typeface="+mn-ea"/>
                  <a:cs typeface="+mn-cs"/>
                </a:rPr>
                <a:t>Azure File Share</a:t>
              </a:r>
            </a:p>
          </p:txBody>
        </p:sp>
      </p:grpSp>
      <p:grpSp>
        <p:nvGrpSpPr>
          <p:cNvPr id="5" name="Group 4">
            <a:extLst>
              <a:ext uri="{FF2B5EF4-FFF2-40B4-BE49-F238E27FC236}">
                <a16:creationId xmlns:a16="http://schemas.microsoft.com/office/drawing/2014/main" id="{6E614031-8095-472C-A609-41A9792DFF4C}"/>
              </a:ext>
            </a:extLst>
          </p:cNvPr>
          <p:cNvGrpSpPr/>
          <p:nvPr/>
        </p:nvGrpSpPr>
        <p:grpSpPr>
          <a:xfrm>
            <a:off x="5531486" y="183284"/>
            <a:ext cx="2454277" cy="2317320"/>
            <a:chOff x="5832201" y="192615"/>
            <a:chExt cx="2121576" cy="2003185"/>
          </a:xfrm>
        </p:grpSpPr>
        <p:grpSp>
          <p:nvGrpSpPr>
            <p:cNvPr id="55" name="Group 54">
              <a:extLst>
                <a:ext uri="{FF2B5EF4-FFF2-40B4-BE49-F238E27FC236}">
                  <a16:creationId xmlns:a16="http://schemas.microsoft.com/office/drawing/2014/main" id="{A9DF4673-17AE-460F-ABE7-81312E6B5DBD}"/>
                </a:ext>
              </a:extLst>
            </p:cNvPr>
            <p:cNvGrpSpPr/>
            <p:nvPr/>
          </p:nvGrpSpPr>
          <p:grpSpPr>
            <a:xfrm>
              <a:off x="5832201" y="192615"/>
              <a:ext cx="2121576" cy="2003185"/>
              <a:chOff x="7763710" y="192615"/>
              <a:chExt cx="2121576" cy="2003185"/>
            </a:xfrm>
          </p:grpSpPr>
          <p:grpSp>
            <p:nvGrpSpPr>
              <p:cNvPr id="56" name="Group 55">
                <a:extLst>
                  <a:ext uri="{FF2B5EF4-FFF2-40B4-BE49-F238E27FC236}">
                    <a16:creationId xmlns:a16="http://schemas.microsoft.com/office/drawing/2014/main" id="{139B3A48-7911-4626-ACEA-72B908DEC7DD}"/>
                  </a:ext>
                </a:extLst>
              </p:cNvPr>
              <p:cNvGrpSpPr/>
              <p:nvPr/>
            </p:nvGrpSpPr>
            <p:grpSpPr>
              <a:xfrm>
                <a:off x="7763710" y="192615"/>
                <a:ext cx="2121576" cy="2003185"/>
                <a:chOff x="5638799" y="2971799"/>
                <a:chExt cx="2121576" cy="2003185"/>
              </a:xfrm>
            </p:grpSpPr>
            <p:pic>
              <p:nvPicPr>
                <p:cNvPr id="59" name="Graphic 58" descr="Cloud">
                  <a:extLst>
                    <a:ext uri="{FF2B5EF4-FFF2-40B4-BE49-F238E27FC236}">
                      <a16:creationId xmlns:a16="http://schemas.microsoft.com/office/drawing/2014/main" id="{7DAD5214-9B22-46C4-B588-8DA07DCAD1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60" name="Graphic 59" descr="Cloud">
                  <a:extLst>
                    <a:ext uri="{FF2B5EF4-FFF2-40B4-BE49-F238E27FC236}">
                      <a16:creationId xmlns:a16="http://schemas.microsoft.com/office/drawing/2014/main" id="{693A7432-A0BF-4B69-ACB1-52362ED2A8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grpSp>
          <p:sp>
            <p:nvSpPr>
              <p:cNvPr id="58" name="TextBox 57">
                <a:extLst>
                  <a:ext uri="{FF2B5EF4-FFF2-40B4-BE49-F238E27FC236}">
                    <a16:creationId xmlns:a16="http://schemas.microsoft.com/office/drawing/2014/main" id="{35352C2F-566B-4024-A2AD-2DF149C51680}"/>
                  </a:ext>
                </a:extLst>
              </p:cNvPr>
              <p:cNvSpPr txBox="1"/>
              <p:nvPr/>
            </p:nvSpPr>
            <p:spPr>
              <a:xfrm>
                <a:off x="8418334" y="1490392"/>
                <a:ext cx="1097198" cy="266055"/>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80000"/>
                    </a:solidFill>
                    <a:effectLst/>
                    <a:uLnTx/>
                    <a:uFillTx/>
                    <a:latin typeface="Calibri" panose="020F0502020204030204"/>
                    <a:ea typeface="+mn-ea"/>
                    <a:cs typeface="+mn-cs"/>
                  </a:rPr>
                  <a:t>Azure File Sync</a:t>
                </a:r>
              </a:p>
            </p:txBody>
          </p:sp>
        </p:grpSp>
        <p:pic>
          <p:nvPicPr>
            <p:cNvPr id="4" name="Graphic 3">
              <a:extLst>
                <a:ext uri="{FF2B5EF4-FFF2-40B4-BE49-F238E27FC236}">
                  <a16:creationId xmlns:a16="http://schemas.microsoft.com/office/drawing/2014/main" id="{E6D1B6F3-F38F-4D38-93E2-8A7A0EDA6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83882" y="999095"/>
              <a:ext cx="476250" cy="476250"/>
            </a:xfrm>
            <a:prstGeom prst="rect">
              <a:avLst/>
            </a:prstGeom>
          </p:spPr>
        </p:pic>
      </p:grpSp>
      <p:cxnSp>
        <p:nvCxnSpPr>
          <p:cNvPr id="7" name="Straight Connector 6">
            <a:extLst>
              <a:ext uri="{FF2B5EF4-FFF2-40B4-BE49-F238E27FC236}">
                <a16:creationId xmlns:a16="http://schemas.microsoft.com/office/drawing/2014/main" id="{EB69741B-DAD5-48BB-AB68-5C1552EA8BB8}"/>
              </a:ext>
            </a:extLst>
          </p:cNvPr>
          <p:cNvCxnSpPr>
            <a:cxnSpLocks/>
          </p:cNvCxnSpPr>
          <p:nvPr/>
        </p:nvCxnSpPr>
        <p:spPr>
          <a:xfrm flipH="1" flipV="1">
            <a:off x="6882094" y="2121985"/>
            <a:ext cx="918353" cy="2210870"/>
          </a:xfrm>
          <a:prstGeom prst="line">
            <a:avLst/>
          </a:prstGeom>
          <a:ln w="31750">
            <a:solidFill>
              <a:srgbClr val="A8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92814D6-5BE8-4719-8719-F13597695A89}"/>
              </a:ext>
            </a:extLst>
          </p:cNvPr>
          <p:cNvSpPr txBox="1"/>
          <p:nvPr/>
        </p:nvSpPr>
        <p:spPr>
          <a:xfrm>
            <a:off x="5573658" y="3029570"/>
            <a:ext cx="1710725" cy="646331"/>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80000"/>
                </a:solidFill>
                <a:effectLst/>
                <a:uLnTx/>
                <a:uFillTx/>
                <a:ea typeface="+mn-ea"/>
                <a:cs typeface="+mn-cs"/>
              </a:rPr>
              <a:t>Sync metadata</a:t>
            </a:r>
            <a:br>
              <a:rPr kumimoji="0" lang="en-US" sz="1800" b="0" i="0" u="none" strike="noStrike" kern="1200" cap="none" spc="0" normalizeH="0" baseline="0" noProof="0" dirty="0">
                <a:ln>
                  <a:noFill/>
                </a:ln>
                <a:solidFill>
                  <a:srgbClr val="A80000"/>
                </a:solidFill>
                <a:effectLst/>
                <a:uLnTx/>
                <a:uFillTx/>
                <a:ea typeface="+mn-ea"/>
                <a:cs typeface="+mn-cs"/>
              </a:rPr>
            </a:br>
            <a:r>
              <a:rPr kumimoji="0" lang="en-US" sz="1800" b="0" i="0" u="none" strike="noStrike" kern="1200" cap="none" spc="0" normalizeH="0" baseline="0" noProof="0" dirty="0">
                <a:ln>
                  <a:noFill/>
                </a:ln>
                <a:solidFill>
                  <a:srgbClr val="A80000"/>
                </a:solidFill>
                <a:effectLst/>
                <a:uLnTx/>
                <a:uFillTx/>
                <a:ea typeface="+mn-ea"/>
                <a:cs typeface="+mn-cs"/>
              </a:rPr>
              <a:t>sync protocol</a:t>
            </a:r>
          </a:p>
        </p:txBody>
      </p:sp>
      <p:cxnSp>
        <p:nvCxnSpPr>
          <p:cNvPr id="63" name="Straight Connector 62">
            <a:extLst>
              <a:ext uri="{FF2B5EF4-FFF2-40B4-BE49-F238E27FC236}">
                <a16:creationId xmlns:a16="http://schemas.microsoft.com/office/drawing/2014/main" id="{C828498E-D319-4B17-82C7-FFEC1F62ED3A}"/>
              </a:ext>
            </a:extLst>
          </p:cNvPr>
          <p:cNvCxnSpPr>
            <a:cxnSpLocks/>
          </p:cNvCxnSpPr>
          <p:nvPr/>
        </p:nvCxnSpPr>
        <p:spPr>
          <a:xfrm flipV="1">
            <a:off x="8364642" y="2107909"/>
            <a:ext cx="937433" cy="2210868"/>
          </a:xfrm>
          <a:prstGeom prst="line">
            <a:avLst/>
          </a:prstGeom>
          <a:ln w="31750">
            <a:solidFill>
              <a:srgbClr val="A8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52C3C86-CE9A-486B-B8DB-3F2BB4B1EACD}"/>
              </a:ext>
            </a:extLst>
          </p:cNvPr>
          <p:cNvSpPr txBox="1"/>
          <p:nvPr/>
        </p:nvSpPr>
        <p:spPr>
          <a:xfrm>
            <a:off x="9640385" y="3029568"/>
            <a:ext cx="1603324" cy="646331"/>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80000"/>
                </a:solidFill>
                <a:effectLst/>
                <a:uLnTx/>
                <a:uFillTx/>
                <a:ea typeface="+mn-ea"/>
                <a:cs typeface="+mn-cs"/>
              </a:rPr>
              <a:t>File transfer </a:t>
            </a:r>
            <a:br>
              <a:rPr kumimoji="0" lang="en-US" sz="1800" b="0" i="0" u="none" strike="noStrike" kern="1200" cap="none" spc="0" normalizeH="0" baseline="0" noProof="0" dirty="0">
                <a:ln>
                  <a:noFill/>
                </a:ln>
                <a:solidFill>
                  <a:srgbClr val="A80000"/>
                </a:solidFill>
                <a:effectLst/>
                <a:uLnTx/>
                <a:uFillTx/>
                <a:ea typeface="+mn-ea"/>
                <a:cs typeface="+mn-cs"/>
              </a:rPr>
            </a:br>
            <a:r>
              <a:rPr kumimoji="0" lang="en-US" sz="1800" b="0" i="0" u="none" strike="noStrike" kern="1200" cap="none" spc="0" normalizeH="0" baseline="0" noProof="0" dirty="0">
                <a:ln>
                  <a:noFill/>
                </a:ln>
                <a:solidFill>
                  <a:srgbClr val="A80000"/>
                </a:solidFill>
                <a:effectLst/>
                <a:uLnTx/>
                <a:uFillTx/>
                <a:ea typeface="+mn-ea"/>
                <a:cs typeface="+mn-cs"/>
              </a:rPr>
              <a:t>REST protocol</a:t>
            </a:r>
          </a:p>
        </p:txBody>
      </p:sp>
      <p:sp>
        <p:nvSpPr>
          <p:cNvPr id="65" name="TextBox 64">
            <a:extLst>
              <a:ext uri="{FF2B5EF4-FFF2-40B4-BE49-F238E27FC236}">
                <a16:creationId xmlns:a16="http://schemas.microsoft.com/office/drawing/2014/main" id="{8A640BB7-FA3F-438F-8649-15125A443EFD}"/>
              </a:ext>
            </a:extLst>
          </p:cNvPr>
          <p:cNvSpPr txBox="1"/>
          <p:nvPr/>
        </p:nvSpPr>
        <p:spPr>
          <a:xfrm>
            <a:off x="5562344" y="4781255"/>
            <a:ext cx="2117696" cy="646331"/>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80000"/>
                </a:solidFill>
                <a:effectLst/>
                <a:uLnTx/>
                <a:uFillTx/>
                <a:ea typeface="+mn-ea"/>
                <a:cs typeface="+mn-cs"/>
              </a:rPr>
              <a:t>Detects file change</a:t>
            </a:r>
            <a:br>
              <a:rPr kumimoji="0" lang="en-US" sz="1800" b="0" i="0" u="none" strike="noStrike" kern="1200" cap="none" spc="0" normalizeH="0" baseline="0" noProof="0" dirty="0">
                <a:ln>
                  <a:noFill/>
                </a:ln>
                <a:solidFill>
                  <a:srgbClr val="A80000"/>
                </a:solidFill>
                <a:effectLst/>
                <a:uLnTx/>
                <a:uFillTx/>
                <a:ea typeface="+mn-ea"/>
                <a:cs typeface="+mn-cs"/>
              </a:rPr>
            </a:br>
            <a:r>
              <a:rPr kumimoji="0" lang="en-US" sz="1800" b="0" i="0" u="none" strike="noStrike" kern="1200" cap="none" spc="0" normalizeH="0" baseline="0" noProof="0" dirty="0">
                <a:ln>
                  <a:noFill/>
                </a:ln>
                <a:solidFill>
                  <a:srgbClr val="A80000"/>
                </a:solidFill>
                <a:effectLst/>
                <a:uLnTx/>
                <a:uFillTx/>
                <a:ea typeface="+mn-ea"/>
                <a:cs typeface="+mn-cs"/>
              </a:rPr>
              <a:t>(USN journal)</a:t>
            </a:r>
          </a:p>
        </p:txBody>
      </p:sp>
      <p:grpSp>
        <p:nvGrpSpPr>
          <p:cNvPr id="21" name="Group 20">
            <a:extLst>
              <a:ext uri="{FF2B5EF4-FFF2-40B4-BE49-F238E27FC236}">
                <a16:creationId xmlns:a16="http://schemas.microsoft.com/office/drawing/2014/main" id="{024159F1-D681-4958-974D-D89B612D2E69}"/>
              </a:ext>
            </a:extLst>
          </p:cNvPr>
          <p:cNvGrpSpPr/>
          <p:nvPr/>
        </p:nvGrpSpPr>
        <p:grpSpPr>
          <a:xfrm>
            <a:off x="4954554" y="4880485"/>
            <a:ext cx="447869" cy="447869"/>
            <a:chOff x="3825551" y="4646645"/>
            <a:chExt cx="447869" cy="447869"/>
          </a:xfrm>
        </p:grpSpPr>
        <p:sp>
          <p:nvSpPr>
            <p:cNvPr id="19" name="Oval 18">
              <a:extLst>
                <a:ext uri="{FF2B5EF4-FFF2-40B4-BE49-F238E27FC236}">
                  <a16:creationId xmlns:a16="http://schemas.microsoft.com/office/drawing/2014/main" id="{73DB47B6-E131-4EE9-9410-D0D3A85A3BBE}"/>
                </a:ext>
              </a:extLst>
            </p:cNvPr>
            <p:cNvSpPr/>
            <p:nvPr/>
          </p:nvSpPr>
          <p:spPr bwMode="auto">
            <a:xfrm>
              <a:off x="3825551" y="4646645"/>
              <a:ext cx="447869" cy="447869"/>
            </a:xfrm>
            <a:prstGeom prst="ellipse">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A25C5737-2E19-481D-996A-5598A4270BD4}"/>
                </a:ext>
              </a:extLst>
            </p:cNvPr>
            <p:cNvSpPr txBox="1"/>
            <p:nvPr/>
          </p:nvSpPr>
          <p:spPr>
            <a:xfrm>
              <a:off x="3962923" y="4655135"/>
              <a:ext cx="173124"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1</a:t>
              </a:r>
            </a:p>
          </p:txBody>
        </p:sp>
      </p:grpSp>
      <p:grpSp>
        <p:nvGrpSpPr>
          <p:cNvPr id="22" name="Group 21">
            <a:extLst>
              <a:ext uri="{FF2B5EF4-FFF2-40B4-BE49-F238E27FC236}">
                <a16:creationId xmlns:a16="http://schemas.microsoft.com/office/drawing/2014/main" id="{C65D8E1F-F2DC-45D9-8F1D-9CB0ABD6BAC1}"/>
              </a:ext>
            </a:extLst>
          </p:cNvPr>
          <p:cNvGrpSpPr/>
          <p:nvPr/>
        </p:nvGrpSpPr>
        <p:grpSpPr>
          <a:xfrm>
            <a:off x="5078439" y="3128800"/>
            <a:ext cx="447869" cy="447869"/>
            <a:chOff x="5078439" y="3128800"/>
            <a:chExt cx="447869" cy="447869"/>
          </a:xfrm>
        </p:grpSpPr>
        <p:sp>
          <p:nvSpPr>
            <p:cNvPr id="68" name="Oval 67">
              <a:extLst>
                <a:ext uri="{FF2B5EF4-FFF2-40B4-BE49-F238E27FC236}">
                  <a16:creationId xmlns:a16="http://schemas.microsoft.com/office/drawing/2014/main" id="{CD0EC1E5-CB9B-4C04-8710-0B429DE78F30}"/>
                </a:ext>
              </a:extLst>
            </p:cNvPr>
            <p:cNvSpPr/>
            <p:nvPr/>
          </p:nvSpPr>
          <p:spPr bwMode="auto">
            <a:xfrm>
              <a:off x="5078439" y="3128800"/>
              <a:ext cx="447869" cy="447869"/>
            </a:xfrm>
            <a:prstGeom prst="ellipse">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9" name="TextBox 68">
              <a:extLst>
                <a:ext uri="{FF2B5EF4-FFF2-40B4-BE49-F238E27FC236}">
                  <a16:creationId xmlns:a16="http://schemas.microsoft.com/office/drawing/2014/main" id="{06363AC5-2EE2-4675-8D1D-355EFF99351D}"/>
                </a:ext>
              </a:extLst>
            </p:cNvPr>
            <p:cNvSpPr txBox="1"/>
            <p:nvPr/>
          </p:nvSpPr>
          <p:spPr>
            <a:xfrm>
              <a:off x="5194972" y="3137291"/>
              <a:ext cx="214802"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2</a:t>
              </a:r>
            </a:p>
          </p:txBody>
        </p:sp>
      </p:grpSp>
      <p:grpSp>
        <p:nvGrpSpPr>
          <p:cNvPr id="23" name="Group 22">
            <a:extLst>
              <a:ext uri="{FF2B5EF4-FFF2-40B4-BE49-F238E27FC236}">
                <a16:creationId xmlns:a16="http://schemas.microsoft.com/office/drawing/2014/main" id="{54F813F8-D458-4B30-AF04-13D63A0C336A}"/>
              </a:ext>
            </a:extLst>
          </p:cNvPr>
          <p:cNvGrpSpPr/>
          <p:nvPr/>
        </p:nvGrpSpPr>
        <p:grpSpPr>
          <a:xfrm>
            <a:off x="9179410" y="3128800"/>
            <a:ext cx="447869" cy="447869"/>
            <a:chOff x="9179410" y="3128800"/>
            <a:chExt cx="447869" cy="447869"/>
          </a:xfrm>
        </p:grpSpPr>
        <p:sp>
          <p:nvSpPr>
            <p:cNvPr id="72" name="Oval 71">
              <a:extLst>
                <a:ext uri="{FF2B5EF4-FFF2-40B4-BE49-F238E27FC236}">
                  <a16:creationId xmlns:a16="http://schemas.microsoft.com/office/drawing/2014/main" id="{2837FDFB-F245-495D-A31B-4B5C3D1BBD9C}"/>
                </a:ext>
              </a:extLst>
            </p:cNvPr>
            <p:cNvSpPr/>
            <p:nvPr/>
          </p:nvSpPr>
          <p:spPr bwMode="auto">
            <a:xfrm>
              <a:off x="9179410" y="3128800"/>
              <a:ext cx="447869" cy="447869"/>
            </a:xfrm>
            <a:prstGeom prst="ellipse">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3" name="TextBox 72">
              <a:extLst>
                <a:ext uri="{FF2B5EF4-FFF2-40B4-BE49-F238E27FC236}">
                  <a16:creationId xmlns:a16="http://schemas.microsoft.com/office/drawing/2014/main" id="{6890EF29-52A4-4D32-BD23-70C16975F528}"/>
                </a:ext>
              </a:extLst>
            </p:cNvPr>
            <p:cNvSpPr txBox="1"/>
            <p:nvPr/>
          </p:nvSpPr>
          <p:spPr>
            <a:xfrm>
              <a:off x="9295943" y="3137291"/>
              <a:ext cx="214802"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3</a:t>
              </a:r>
            </a:p>
          </p:txBody>
        </p:sp>
      </p:grpSp>
      <p:sp>
        <p:nvSpPr>
          <p:cNvPr id="76" name="TextBox 75">
            <a:extLst>
              <a:ext uri="{FF2B5EF4-FFF2-40B4-BE49-F238E27FC236}">
                <a16:creationId xmlns:a16="http://schemas.microsoft.com/office/drawing/2014/main" id="{F04089A7-7ECE-4A51-9E6D-73FAF66D61BE}"/>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process</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07663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21"/>
                                        </p:tgtEl>
                                      </p:cBhvr>
                                    </p:animEffect>
                                    <p:animScale>
                                      <p:cBhvr>
                                        <p:cTn id="26" dur="250" autoRev="1" fill="hold"/>
                                        <p:tgtEl>
                                          <p:spTgt spid="21"/>
                                        </p:tgtEl>
                                      </p:cBhvr>
                                      <p:by x="105000" y="105000"/>
                                    </p:animScale>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left)">
                                      <p:cBhvr>
                                        <p:cTn id="30" dur="500"/>
                                        <p:tgtEl>
                                          <p:spTgt spid="6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par>
                          <p:cTn id="39" fill="hold">
                            <p:stCondLst>
                              <p:cond delay="500"/>
                            </p:stCondLst>
                            <p:childTnLst>
                              <p:par>
                                <p:cTn id="40" presetID="26" presetClass="emph" presetSubtype="0" fill="hold" nodeType="afterEffect">
                                  <p:stCondLst>
                                    <p:cond delay="0"/>
                                  </p:stCondLst>
                                  <p:childTnLst>
                                    <p:animEffect transition="out" filter="fade">
                                      <p:cBhvr>
                                        <p:cTn id="41" dur="500" tmFilter="0, 0; .2, .5; .8, .5; 1, 0"/>
                                        <p:tgtEl>
                                          <p:spTgt spid="22"/>
                                        </p:tgtEl>
                                      </p:cBhvr>
                                    </p:animEffect>
                                    <p:animScale>
                                      <p:cBhvr>
                                        <p:cTn id="42" dur="250" autoRev="1" fill="hold"/>
                                        <p:tgtEl>
                                          <p:spTgt spid="22"/>
                                        </p:tgtEl>
                                      </p:cBhvr>
                                      <p:by x="105000" y="105000"/>
                                    </p:animScale>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wipe(down)">
                                      <p:cBhvr>
                                        <p:cTn id="51" dur="500"/>
                                        <p:tgtEl>
                                          <p:spTgt spid="63"/>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par>
                          <p:cTn id="55" fill="hold">
                            <p:stCondLst>
                              <p:cond delay="500"/>
                            </p:stCondLst>
                            <p:childTnLst>
                              <p:par>
                                <p:cTn id="56" presetID="26" presetClass="emph" presetSubtype="0" fill="hold" nodeType="afterEffect">
                                  <p:stCondLst>
                                    <p:cond delay="0"/>
                                  </p:stCondLst>
                                  <p:childTnLst>
                                    <p:animEffect transition="out" filter="fade">
                                      <p:cBhvr>
                                        <p:cTn id="57" dur="500" tmFilter="0, 0; .2, .5; .8, .5; 1, 0"/>
                                        <p:tgtEl>
                                          <p:spTgt spid="23"/>
                                        </p:tgtEl>
                                      </p:cBhvr>
                                    </p:animEffect>
                                    <p:animScale>
                                      <p:cBhvr>
                                        <p:cTn id="58" dur="250" autoRev="1" fill="hold"/>
                                        <p:tgtEl>
                                          <p:spTgt spid="23"/>
                                        </p:tgtEl>
                                      </p:cBhvr>
                                      <p:by x="105000" y="105000"/>
                                    </p:animScale>
                                  </p:childTnLst>
                                </p:cTn>
                              </p:par>
                            </p:childTnLst>
                          </p:cTn>
                        </p:par>
                        <p:par>
                          <p:cTn id="59" fill="hold">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left)">
                                      <p:cBhvr>
                                        <p:cTn id="6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328583"/>
            <a:ext cx="3366621" cy="670512"/>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Azure File Sync</a:t>
            </a:r>
          </a:p>
        </p:txBody>
      </p:sp>
      <p:sp>
        <p:nvSpPr>
          <p:cNvPr id="29" name="TextBox 28">
            <a:extLst>
              <a:ext uri="{FF2B5EF4-FFF2-40B4-BE49-F238E27FC236}">
                <a16:creationId xmlns:a16="http://schemas.microsoft.com/office/drawing/2014/main" id="{441E7125-33C8-4765-BDFE-76DA0E62F380}"/>
              </a:ext>
            </a:extLst>
          </p:cNvPr>
          <p:cNvSpPr txBox="1"/>
          <p:nvPr/>
        </p:nvSpPr>
        <p:spPr>
          <a:xfrm>
            <a:off x="882" y="1621271"/>
            <a:ext cx="3366622" cy="414353"/>
          </a:xfrm>
          <a:prstGeom prst="rect">
            <a:avLst/>
          </a:prstGeom>
          <a:solidFill>
            <a:srgbClr val="A80000"/>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Multi-site sync</a:t>
            </a:r>
          </a:p>
        </p:txBody>
      </p:sp>
      <p:grpSp>
        <p:nvGrpSpPr>
          <p:cNvPr id="30" name="HQ Server">
            <a:extLst>
              <a:ext uri="{FF2B5EF4-FFF2-40B4-BE49-F238E27FC236}">
                <a16:creationId xmlns:a16="http://schemas.microsoft.com/office/drawing/2014/main" id="{B1EAEFC5-3455-4830-B8FC-3665778FAC3E}"/>
              </a:ext>
            </a:extLst>
          </p:cNvPr>
          <p:cNvGrpSpPr/>
          <p:nvPr/>
        </p:nvGrpSpPr>
        <p:grpSpPr>
          <a:xfrm>
            <a:off x="7443102" y="4342032"/>
            <a:ext cx="1521361" cy="2063073"/>
            <a:chOff x="2827548" y="4249398"/>
            <a:chExt cx="1462757" cy="1983603"/>
          </a:xfrm>
        </p:grpSpPr>
        <p:pic>
          <p:nvPicPr>
            <p:cNvPr id="36" name="Picture 2" descr="\\MAGNUM\Projects\Microsoft\Cloud Power FY12\Design\Icons\PNGs\Server_2.png">
              <a:extLst>
                <a:ext uri="{FF2B5EF4-FFF2-40B4-BE49-F238E27FC236}">
                  <a16:creationId xmlns:a16="http://schemas.microsoft.com/office/drawing/2014/main" id="{9DDED856-A729-4D22-8401-C1262FC881EC}"/>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37" name="TextBox 36">
              <a:extLst>
                <a:ext uri="{FF2B5EF4-FFF2-40B4-BE49-F238E27FC236}">
                  <a16:creationId xmlns:a16="http://schemas.microsoft.com/office/drawing/2014/main" id="{F350161E-0669-427A-BB63-0907846BC54D}"/>
                </a:ext>
              </a:extLst>
            </p:cNvPr>
            <p:cNvSpPr txBox="1"/>
            <p:nvPr/>
          </p:nvSpPr>
          <p:spPr>
            <a:xfrm>
              <a:off x="3137115" y="5577189"/>
              <a:ext cx="843627" cy="655812"/>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HQ</a:t>
              </a:r>
              <a:b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br>
              <a:r>
                <a:rPr kumimoji="0" lang="en-US" sz="1873"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Seattle</a:t>
              </a:r>
              <a:endParaRPr kumimoji="0" lang="en-US" sz="1873"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2B99DAF3-626A-4CE8-9248-385AE3606A02}"/>
              </a:ext>
            </a:extLst>
          </p:cNvPr>
          <p:cNvGrpSpPr>
            <a:grpSpLocks noChangeAspect="1"/>
          </p:cNvGrpSpPr>
          <p:nvPr/>
        </p:nvGrpSpPr>
        <p:grpSpPr>
          <a:xfrm>
            <a:off x="8065892" y="183283"/>
            <a:ext cx="2450592" cy="2314024"/>
            <a:chOff x="7763710" y="192615"/>
            <a:chExt cx="2121576" cy="2003185"/>
          </a:xfrm>
        </p:grpSpPr>
        <p:grpSp>
          <p:nvGrpSpPr>
            <p:cNvPr id="44" name="Group 43">
              <a:extLst>
                <a:ext uri="{FF2B5EF4-FFF2-40B4-BE49-F238E27FC236}">
                  <a16:creationId xmlns:a16="http://schemas.microsoft.com/office/drawing/2014/main" id="{BE925E73-DB82-4077-A224-020142ED15B5}"/>
                </a:ext>
              </a:extLst>
            </p:cNvPr>
            <p:cNvGrpSpPr/>
            <p:nvPr/>
          </p:nvGrpSpPr>
          <p:grpSpPr>
            <a:xfrm>
              <a:off x="7763710" y="192615"/>
              <a:ext cx="2121576" cy="2003185"/>
              <a:chOff x="5638799" y="2971799"/>
              <a:chExt cx="2121576" cy="2003185"/>
            </a:xfrm>
          </p:grpSpPr>
          <p:pic>
            <p:nvPicPr>
              <p:cNvPr id="52" name="Graphic 51" descr="Cloud">
                <a:extLst>
                  <a:ext uri="{FF2B5EF4-FFF2-40B4-BE49-F238E27FC236}">
                    <a16:creationId xmlns:a16="http://schemas.microsoft.com/office/drawing/2014/main" id="{EAB0B68B-A475-429F-A1A4-D2EF8ABCAB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53" name="Graphic 52" descr="Cloud">
                <a:extLst>
                  <a:ext uri="{FF2B5EF4-FFF2-40B4-BE49-F238E27FC236}">
                    <a16:creationId xmlns:a16="http://schemas.microsoft.com/office/drawing/2014/main" id="{6A839847-BA0A-437B-8DD9-EBAAD8DE3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54" name="Graphic 53" descr="Open Folder">
                <a:extLst>
                  <a:ext uri="{FF2B5EF4-FFF2-40B4-BE49-F238E27FC236}">
                    <a16:creationId xmlns:a16="http://schemas.microsoft.com/office/drawing/2014/main" id="{A35A27AF-19D0-4512-9452-9684559BE8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9053" y="3654539"/>
                <a:ext cx="791429" cy="791429"/>
              </a:xfrm>
              <a:prstGeom prst="rect">
                <a:avLst/>
              </a:prstGeom>
            </p:spPr>
          </p:pic>
        </p:grpSp>
        <p:sp>
          <p:nvSpPr>
            <p:cNvPr id="51" name="TextBox 50">
              <a:extLst>
                <a:ext uri="{FF2B5EF4-FFF2-40B4-BE49-F238E27FC236}">
                  <a16:creationId xmlns:a16="http://schemas.microsoft.com/office/drawing/2014/main" id="{240A68DF-3F93-400C-9A59-FF1037F40B32}"/>
                </a:ext>
              </a:extLst>
            </p:cNvPr>
            <p:cNvSpPr txBox="1"/>
            <p:nvPr/>
          </p:nvSpPr>
          <p:spPr>
            <a:xfrm>
              <a:off x="8403289" y="1498503"/>
              <a:ext cx="1183274" cy="276999"/>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Azure File Share</a:t>
              </a:r>
            </a:p>
          </p:txBody>
        </p:sp>
      </p:grpSp>
      <p:grpSp>
        <p:nvGrpSpPr>
          <p:cNvPr id="5" name="Group 4">
            <a:extLst>
              <a:ext uri="{FF2B5EF4-FFF2-40B4-BE49-F238E27FC236}">
                <a16:creationId xmlns:a16="http://schemas.microsoft.com/office/drawing/2014/main" id="{6E614031-8095-472C-A609-41A9792DFF4C}"/>
              </a:ext>
            </a:extLst>
          </p:cNvPr>
          <p:cNvGrpSpPr/>
          <p:nvPr/>
        </p:nvGrpSpPr>
        <p:grpSpPr>
          <a:xfrm>
            <a:off x="5671451" y="183284"/>
            <a:ext cx="2454277" cy="2317320"/>
            <a:chOff x="5832201" y="192615"/>
            <a:chExt cx="2121576" cy="2003185"/>
          </a:xfrm>
        </p:grpSpPr>
        <p:grpSp>
          <p:nvGrpSpPr>
            <p:cNvPr id="55" name="Group 54">
              <a:extLst>
                <a:ext uri="{FF2B5EF4-FFF2-40B4-BE49-F238E27FC236}">
                  <a16:creationId xmlns:a16="http://schemas.microsoft.com/office/drawing/2014/main" id="{A9DF4673-17AE-460F-ABE7-81312E6B5DBD}"/>
                </a:ext>
              </a:extLst>
            </p:cNvPr>
            <p:cNvGrpSpPr/>
            <p:nvPr/>
          </p:nvGrpSpPr>
          <p:grpSpPr>
            <a:xfrm>
              <a:off x="5832201" y="192615"/>
              <a:ext cx="2121576" cy="2003185"/>
              <a:chOff x="7763710" y="192615"/>
              <a:chExt cx="2121576" cy="2003185"/>
            </a:xfrm>
          </p:grpSpPr>
          <p:grpSp>
            <p:nvGrpSpPr>
              <p:cNvPr id="56" name="Group 55">
                <a:extLst>
                  <a:ext uri="{FF2B5EF4-FFF2-40B4-BE49-F238E27FC236}">
                    <a16:creationId xmlns:a16="http://schemas.microsoft.com/office/drawing/2014/main" id="{139B3A48-7911-4626-ACEA-72B908DEC7DD}"/>
                  </a:ext>
                </a:extLst>
              </p:cNvPr>
              <p:cNvGrpSpPr/>
              <p:nvPr/>
            </p:nvGrpSpPr>
            <p:grpSpPr>
              <a:xfrm>
                <a:off x="7763710" y="192615"/>
                <a:ext cx="2121576" cy="2003185"/>
                <a:chOff x="5638799" y="2971799"/>
                <a:chExt cx="2121576" cy="2003185"/>
              </a:xfrm>
            </p:grpSpPr>
            <p:pic>
              <p:nvPicPr>
                <p:cNvPr id="59" name="Graphic 58" descr="Cloud">
                  <a:extLst>
                    <a:ext uri="{FF2B5EF4-FFF2-40B4-BE49-F238E27FC236}">
                      <a16:creationId xmlns:a16="http://schemas.microsoft.com/office/drawing/2014/main" id="{7DAD5214-9B22-46C4-B588-8DA07DCAD1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60" name="Graphic 59" descr="Cloud">
                  <a:extLst>
                    <a:ext uri="{FF2B5EF4-FFF2-40B4-BE49-F238E27FC236}">
                      <a16:creationId xmlns:a16="http://schemas.microsoft.com/office/drawing/2014/main" id="{693A7432-A0BF-4B69-ACB1-52362ED2A8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grpSp>
          <p:sp>
            <p:nvSpPr>
              <p:cNvPr id="58" name="TextBox 57">
                <a:extLst>
                  <a:ext uri="{FF2B5EF4-FFF2-40B4-BE49-F238E27FC236}">
                    <a16:creationId xmlns:a16="http://schemas.microsoft.com/office/drawing/2014/main" id="{35352C2F-566B-4024-A2AD-2DF149C51680}"/>
                  </a:ext>
                </a:extLst>
              </p:cNvPr>
              <p:cNvSpPr txBox="1"/>
              <p:nvPr/>
            </p:nvSpPr>
            <p:spPr>
              <a:xfrm>
                <a:off x="8418334" y="1490392"/>
                <a:ext cx="1097198" cy="266055"/>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Azure File Sync</a:t>
                </a:r>
              </a:p>
            </p:txBody>
          </p:sp>
        </p:grpSp>
        <p:pic>
          <p:nvPicPr>
            <p:cNvPr id="4" name="Graphic 3">
              <a:extLst>
                <a:ext uri="{FF2B5EF4-FFF2-40B4-BE49-F238E27FC236}">
                  <a16:creationId xmlns:a16="http://schemas.microsoft.com/office/drawing/2014/main" id="{E6D1B6F3-F38F-4D38-93E2-8A7A0EDA6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83882" y="999095"/>
              <a:ext cx="476250" cy="476250"/>
            </a:xfrm>
            <a:prstGeom prst="rect">
              <a:avLst/>
            </a:prstGeom>
          </p:spPr>
        </p:pic>
      </p:grpSp>
      <p:cxnSp>
        <p:nvCxnSpPr>
          <p:cNvPr id="7" name="Straight Connector 6">
            <a:extLst>
              <a:ext uri="{FF2B5EF4-FFF2-40B4-BE49-F238E27FC236}">
                <a16:creationId xmlns:a16="http://schemas.microsoft.com/office/drawing/2014/main" id="{EB69741B-DAD5-48BB-AB68-5C1552EA8BB8}"/>
              </a:ext>
            </a:extLst>
          </p:cNvPr>
          <p:cNvCxnSpPr>
            <a:cxnSpLocks/>
          </p:cNvCxnSpPr>
          <p:nvPr/>
        </p:nvCxnSpPr>
        <p:spPr>
          <a:xfrm flipH="1" flipV="1">
            <a:off x="7022059" y="2121985"/>
            <a:ext cx="918353" cy="2210870"/>
          </a:xfrm>
          <a:prstGeom prst="line">
            <a:avLst/>
          </a:prstGeom>
          <a:ln w="31750">
            <a:solidFill>
              <a:schemeClr val="tx1">
                <a:lumMod val="75000"/>
                <a:lumOff val="2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92814D6-5BE8-4719-8719-F13597695A89}"/>
              </a:ext>
            </a:extLst>
          </p:cNvPr>
          <p:cNvSpPr txBox="1"/>
          <p:nvPr/>
        </p:nvSpPr>
        <p:spPr>
          <a:xfrm>
            <a:off x="5713623" y="3029570"/>
            <a:ext cx="1710725" cy="6463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t>Sync metadata</a:t>
            </a:r>
            <a:br>
              <a:rPr lang="en-US" dirty="0"/>
            </a:br>
            <a:r>
              <a:rPr lang="en-US" dirty="0"/>
              <a:t>sync protocol</a:t>
            </a:r>
          </a:p>
        </p:txBody>
      </p:sp>
      <p:cxnSp>
        <p:nvCxnSpPr>
          <p:cNvPr id="63" name="Straight Connector 62">
            <a:extLst>
              <a:ext uri="{FF2B5EF4-FFF2-40B4-BE49-F238E27FC236}">
                <a16:creationId xmlns:a16="http://schemas.microsoft.com/office/drawing/2014/main" id="{C828498E-D319-4B17-82C7-FFEC1F62ED3A}"/>
              </a:ext>
            </a:extLst>
          </p:cNvPr>
          <p:cNvCxnSpPr>
            <a:cxnSpLocks/>
          </p:cNvCxnSpPr>
          <p:nvPr/>
        </p:nvCxnSpPr>
        <p:spPr>
          <a:xfrm flipV="1">
            <a:off x="8504607" y="2107909"/>
            <a:ext cx="937433" cy="2210868"/>
          </a:xfrm>
          <a:prstGeom prst="line">
            <a:avLst/>
          </a:prstGeom>
          <a:ln w="31750">
            <a:solidFill>
              <a:schemeClr val="tx1">
                <a:lumMod val="75000"/>
                <a:lumOff val="2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52C3C86-CE9A-486B-B8DB-3F2BB4B1EACD}"/>
              </a:ext>
            </a:extLst>
          </p:cNvPr>
          <p:cNvSpPr txBox="1"/>
          <p:nvPr/>
        </p:nvSpPr>
        <p:spPr>
          <a:xfrm>
            <a:off x="9780350" y="3029568"/>
            <a:ext cx="1603324" cy="6463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t>File transfer </a:t>
            </a:r>
            <a:br>
              <a:rPr lang="en-US" dirty="0"/>
            </a:br>
            <a:r>
              <a:rPr lang="en-US" dirty="0"/>
              <a:t>REST protocol</a:t>
            </a:r>
          </a:p>
        </p:txBody>
      </p:sp>
      <p:sp>
        <p:nvSpPr>
          <p:cNvPr id="65" name="TextBox 64">
            <a:extLst>
              <a:ext uri="{FF2B5EF4-FFF2-40B4-BE49-F238E27FC236}">
                <a16:creationId xmlns:a16="http://schemas.microsoft.com/office/drawing/2014/main" id="{8A640BB7-FA3F-438F-8649-15125A443EFD}"/>
              </a:ext>
            </a:extLst>
          </p:cNvPr>
          <p:cNvSpPr txBox="1"/>
          <p:nvPr/>
        </p:nvSpPr>
        <p:spPr>
          <a:xfrm>
            <a:off x="5702309" y="4781255"/>
            <a:ext cx="2117696" cy="646331"/>
          </a:xfrm>
          <a:prstGeom prst="rect">
            <a:avLst/>
          </a:prstGeom>
          <a:noFill/>
        </p:spPr>
        <p:txBody>
          <a:bodyPr wrap="none" rtlCol="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ea typeface="+mn-ea"/>
                <a:cs typeface="+mn-cs"/>
              </a:rPr>
              <a:t>Detects file change</a:t>
            </a:r>
            <a:br>
              <a:rPr kumimoji="0" lang="en-US" sz="1800" b="0" i="0" u="none" strike="noStrike" kern="1200" cap="none" spc="0" normalizeH="0" baseline="0" noProof="0" dirty="0">
                <a:ln>
                  <a:noFill/>
                </a:ln>
                <a:solidFill>
                  <a:schemeClr val="tx1">
                    <a:lumMod val="75000"/>
                    <a:lumOff val="25000"/>
                  </a:schemeClr>
                </a:solidFill>
                <a:effectLst/>
                <a:uLnTx/>
                <a:uFillTx/>
                <a:ea typeface="+mn-ea"/>
                <a:cs typeface="+mn-cs"/>
              </a:rPr>
            </a:br>
            <a:r>
              <a:rPr kumimoji="0" lang="en-US" sz="1800" b="0" i="0" u="none" strike="noStrike" kern="1200" cap="none" spc="0" normalizeH="0" baseline="0" noProof="0" dirty="0">
                <a:ln>
                  <a:noFill/>
                </a:ln>
                <a:solidFill>
                  <a:schemeClr val="tx1">
                    <a:lumMod val="75000"/>
                    <a:lumOff val="25000"/>
                  </a:schemeClr>
                </a:solidFill>
                <a:effectLst/>
                <a:uLnTx/>
                <a:uFillTx/>
                <a:ea typeface="+mn-ea"/>
                <a:cs typeface="+mn-cs"/>
              </a:rPr>
              <a:t>(USN journal)</a:t>
            </a:r>
          </a:p>
        </p:txBody>
      </p:sp>
      <p:grpSp>
        <p:nvGrpSpPr>
          <p:cNvPr id="21" name="Group 20">
            <a:extLst>
              <a:ext uri="{FF2B5EF4-FFF2-40B4-BE49-F238E27FC236}">
                <a16:creationId xmlns:a16="http://schemas.microsoft.com/office/drawing/2014/main" id="{024159F1-D681-4958-974D-D89B612D2E69}"/>
              </a:ext>
            </a:extLst>
          </p:cNvPr>
          <p:cNvGrpSpPr/>
          <p:nvPr/>
        </p:nvGrpSpPr>
        <p:grpSpPr>
          <a:xfrm>
            <a:off x="5094519" y="4880485"/>
            <a:ext cx="447869" cy="447869"/>
            <a:chOff x="3825551" y="4646645"/>
            <a:chExt cx="447869" cy="447869"/>
          </a:xfrm>
        </p:grpSpPr>
        <p:sp>
          <p:nvSpPr>
            <p:cNvPr id="19" name="Oval 18">
              <a:extLst>
                <a:ext uri="{FF2B5EF4-FFF2-40B4-BE49-F238E27FC236}">
                  <a16:creationId xmlns:a16="http://schemas.microsoft.com/office/drawing/2014/main" id="{73DB47B6-E131-4EE9-9410-D0D3A85A3BBE}"/>
                </a:ext>
              </a:extLst>
            </p:cNvPr>
            <p:cNvSpPr/>
            <p:nvPr/>
          </p:nvSpPr>
          <p:spPr bwMode="auto">
            <a:xfrm>
              <a:off x="3825551" y="4646645"/>
              <a:ext cx="447869" cy="447869"/>
            </a:xfrm>
            <a:prstGeom prst="ellipse">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A25C5737-2E19-481D-996A-5598A4270BD4}"/>
                </a:ext>
              </a:extLst>
            </p:cNvPr>
            <p:cNvSpPr txBox="1"/>
            <p:nvPr/>
          </p:nvSpPr>
          <p:spPr>
            <a:xfrm>
              <a:off x="3962923" y="4655135"/>
              <a:ext cx="173124"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1</a:t>
              </a:r>
            </a:p>
          </p:txBody>
        </p:sp>
      </p:grpSp>
      <p:grpSp>
        <p:nvGrpSpPr>
          <p:cNvPr id="22" name="Group 21">
            <a:extLst>
              <a:ext uri="{FF2B5EF4-FFF2-40B4-BE49-F238E27FC236}">
                <a16:creationId xmlns:a16="http://schemas.microsoft.com/office/drawing/2014/main" id="{C65D8E1F-F2DC-45D9-8F1D-9CB0ABD6BAC1}"/>
              </a:ext>
            </a:extLst>
          </p:cNvPr>
          <p:cNvGrpSpPr/>
          <p:nvPr/>
        </p:nvGrpSpPr>
        <p:grpSpPr>
          <a:xfrm>
            <a:off x="5218404" y="3128800"/>
            <a:ext cx="447869" cy="447869"/>
            <a:chOff x="5078439" y="3128800"/>
            <a:chExt cx="447869" cy="447869"/>
          </a:xfrm>
        </p:grpSpPr>
        <p:sp>
          <p:nvSpPr>
            <p:cNvPr id="68" name="Oval 67">
              <a:extLst>
                <a:ext uri="{FF2B5EF4-FFF2-40B4-BE49-F238E27FC236}">
                  <a16:creationId xmlns:a16="http://schemas.microsoft.com/office/drawing/2014/main" id="{CD0EC1E5-CB9B-4C04-8710-0B429DE78F30}"/>
                </a:ext>
              </a:extLst>
            </p:cNvPr>
            <p:cNvSpPr/>
            <p:nvPr/>
          </p:nvSpPr>
          <p:spPr bwMode="auto">
            <a:xfrm>
              <a:off x="5078439" y="3128800"/>
              <a:ext cx="447869" cy="447869"/>
            </a:xfrm>
            <a:prstGeom prst="ellipse">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9" name="TextBox 68">
              <a:extLst>
                <a:ext uri="{FF2B5EF4-FFF2-40B4-BE49-F238E27FC236}">
                  <a16:creationId xmlns:a16="http://schemas.microsoft.com/office/drawing/2014/main" id="{06363AC5-2EE2-4675-8D1D-355EFF99351D}"/>
                </a:ext>
              </a:extLst>
            </p:cNvPr>
            <p:cNvSpPr txBox="1"/>
            <p:nvPr/>
          </p:nvSpPr>
          <p:spPr>
            <a:xfrm>
              <a:off x="5194972" y="3137291"/>
              <a:ext cx="214802"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2</a:t>
              </a:r>
            </a:p>
          </p:txBody>
        </p:sp>
      </p:grpSp>
      <p:grpSp>
        <p:nvGrpSpPr>
          <p:cNvPr id="23" name="Group 22">
            <a:extLst>
              <a:ext uri="{FF2B5EF4-FFF2-40B4-BE49-F238E27FC236}">
                <a16:creationId xmlns:a16="http://schemas.microsoft.com/office/drawing/2014/main" id="{54F813F8-D458-4B30-AF04-13D63A0C336A}"/>
              </a:ext>
            </a:extLst>
          </p:cNvPr>
          <p:cNvGrpSpPr/>
          <p:nvPr/>
        </p:nvGrpSpPr>
        <p:grpSpPr>
          <a:xfrm>
            <a:off x="9319375" y="3128800"/>
            <a:ext cx="447869" cy="447869"/>
            <a:chOff x="9179410" y="3128800"/>
            <a:chExt cx="447869" cy="447869"/>
          </a:xfrm>
        </p:grpSpPr>
        <p:sp>
          <p:nvSpPr>
            <p:cNvPr id="72" name="Oval 71">
              <a:extLst>
                <a:ext uri="{FF2B5EF4-FFF2-40B4-BE49-F238E27FC236}">
                  <a16:creationId xmlns:a16="http://schemas.microsoft.com/office/drawing/2014/main" id="{2837FDFB-F245-495D-A31B-4B5C3D1BBD9C}"/>
                </a:ext>
              </a:extLst>
            </p:cNvPr>
            <p:cNvSpPr/>
            <p:nvPr/>
          </p:nvSpPr>
          <p:spPr bwMode="auto">
            <a:xfrm>
              <a:off x="9179410" y="3128800"/>
              <a:ext cx="447869" cy="447869"/>
            </a:xfrm>
            <a:prstGeom prst="ellipse">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3" name="TextBox 72">
              <a:extLst>
                <a:ext uri="{FF2B5EF4-FFF2-40B4-BE49-F238E27FC236}">
                  <a16:creationId xmlns:a16="http://schemas.microsoft.com/office/drawing/2014/main" id="{6890EF29-52A4-4D32-BD23-70C16975F528}"/>
                </a:ext>
              </a:extLst>
            </p:cNvPr>
            <p:cNvSpPr txBox="1"/>
            <p:nvPr/>
          </p:nvSpPr>
          <p:spPr>
            <a:xfrm>
              <a:off x="9295943" y="3137291"/>
              <a:ext cx="214802" cy="430887"/>
            </a:xfrm>
            <a:prstGeom prst="rect">
              <a:avLst/>
            </a:prstGeom>
            <a:noFill/>
          </p:spPr>
          <p:txBody>
            <a:bodyPr wrap="none" lIns="0" tIns="0" rIns="0" bIns="0" rtlCol="0">
              <a:spAutoFit/>
            </a:bodyPr>
            <a:lstStyle/>
            <a:p>
              <a:pPr algn="l"/>
              <a:r>
                <a:rPr lang="en-US" sz="2800" dirty="0">
                  <a:solidFill>
                    <a:schemeClr val="bg1"/>
                  </a:solidFill>
                  <a:latin typeface="Segoe UI Black" panose="020B0A02040204020203" pitchFamily="34" charset="0"/>
                  <a:ea typeface="Segoe UI Black" panose="020B0A02040204020203" pitchFamily="34" charset="0"/>
                </a:rPr>
                <a:t>3</a:t>
              </a:r>
            </a:p>
          </p:txBody>
        </p:sp>
      </p:grpSp>
      <p:pic>
        <p:nvPicPr>
          <p:cNvPr id="34" name="Graphic 33" descr="Lock">
            <a:extLst>
              <a:ext uri="{FF2B5EF4-FFF2-40B4-BE49-F238E27FC236}">
                <a16:creationId xmlns:a16="http://schemas.microsoft.com/office/drawing/2014/main" id="{ED90CE49-B027-492F-BDB0-5B6B8B342E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13862" y="873955"/>
            <a:ext cx="464731" cy="464731"/>
          </a:xfrm>
          <a:prstGeom prst="rect">
            <a:avLst/>
          </a:prstGeom>
        </p:spPr>
      </p:pic>
      <p:grpSp>
        <p:nvGrpSpPr>
          <p:cNvPr id="10" name="Group 9">
            <a:extLst>
              <a:ext uri="{FF2B5EF4-FFF2-40B4-BE49-F238E27FC236}">
                <a16:creationId xmlns:a16="http://schemas.microsoft.com/office/drawing/2014/main" id="{46A1B980-4B73-4382-9688-C6030141E158}"/>
              </a:ext>
            </a:extLst>
          </p:cNvPr>
          <p:cNvGrpSpPr/>
          <p:nvPr/>
        </p:nvGrpSpPr>
        <p:grpSpPr>
          <a:xfrm>
            <a:off x="10516484" y="663839"/>
            <a:ext cx="1482689" cy="1444070"/>
            <a:chOff x="10376519" y="663839"/>
            <a:chExt cx="1482689" cy="1444070"/>
          </a:xfrm>
        </p:grpSpPr>
        <p:sp>
          <p:nvSpPr>
            <p:cNvPr id="35" name="TextBox 34">
              <a:extLst>
                <a:ext uri="{FF2B5EF4-FFF2-40B4-BE49-F238E27FC236}">
                  <a16:creationId xmlns:a16="http://schemas.microsoft.com/office/drawing/2014/main" id="{634563D8-9D09-43D8-9A37-68BCC86D3595}"/>
                </a:ext>
              </a:extLst>
            </p:cNvPr>
            <p:cNvSpPr txBox="1"/>
            <p:nvPr/>
          </p:nvSpPr>
          <p:spPr>
            <a:xfrm>
              <a:off x="10437041" y="1291552"/>
              <a:ext cx="1338443" cy="6463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solidFill>
                    <a:srgbClr val="A80000"/>
                  </a:solidFill>
                </a:rPr>
                <a:t>Encryption </a:t>
              </a:r>
              <a:br>
                <a:rPr lang="en-US" dirty="0">
                  <a:solidFill>
                    <a:srgbClr val="A80000"/>
                  </a:solidFill>
                </a:rPr>
              </a:br>
              <a:r>
                <a:rPr lang="en-US" dirty="0">
                  <a:solidFill>
                    <a:srgbClr val="A80000"/>
                  </a:solidFill>
                </a:rPr>
                <a:t>at rest</a:t>
              </a:r>
            </a:p>
          </p:txBody>
        </p:sp>
        <p:sp>
          <p:nvSpPr>
            <p:cNvPr id="2" name="Rectangle 1">
              <a:extLst>
                <a:ext uri="{FF2B5EF4-FFF2-40B4-BE49-F238E27FC236}">
                  <a16:creationId xmlns:a16="http://schemas.microsoft.com/office/drawing/2014/main" id="{4D02D435-382F-4E7E-A02B-DEF9B58D298F}"/>
                </a:ext>
              </a:extLst>
            </p:cNvPr>
            <p:cNvSpPr/>
            <p:nvPr/>
          </p:nvSpPr>
          <p:spPr bwMode="auto">
            <a:xfrm>
              <a:off x="10376519" y="663839"/>
              <a:ext cx="1482689" cy="1444070"/>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pic>
        <p:nvPicPr>
          <p:cNvPr id="45" name="Graphic 44" descr="Lock">
            <a:extLst>
              <a:ext uri="{FF2B5EF4-FFF2-40B4-BE49-F238E27FC236}">
                <a16:creationId xmlns:a16="http://schemas.microsoft.com/office/drawing/2014/main" id="{AE379C30-5F14-4941-AD08-15EC32B93C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88431" y="3930290"/>
            <a:ext cx="464731" cy="464731"/>
          </a:xfrm>
          <a:prstGeom prst="rect">
            <a:avLst/>
          </a:prstGeom>
        </p:spPr>
      </p:pic>
      <p:sp>
        <p:nvSpPr>
          <p:cNvPr id="46" name="TextBox 45">
            <a:extLst>
              <a:ext uri="{FF2B5EF4-FFF2-40B4-BE49-F238E27FC236}">
                <a16:creationId xmlns:a16="http://schemas.microsoft.com/office/drawing/2014/main" id="{8D6EEAF1-8AD7-4903-894B-0D4A2D9E98BA}"/>
              </a:ext>
            </a:extLst>
          </p:cNvPr>
          <p:cNvSpPr txBox="1"/>
          <p:nvPr/>
        </p:nvSpPr>
        <p:spPr>
          <a:xfrm>
            <a:off x="5774813" y="3839491"/>
            <a:ext cx="1627370" cy="6463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solidFill>
                  <a:srgbClr val="A80000"/>
                </a:solidFill>
              </a:rPr>
              <a:t>Encryption </a:t>
            </a:r>
            <a:br>
              <a:rPr lang="en-US" dirty="0">
                <a:solidFill>
                  <a:srgbClr val="A80000"/>
                </a:solidFill>
              </a:rPr>
            </a:br>
            <a:r>
              <a:rPr lang="en-US" dirty="0">
                <a:solidFill>
                  <a:srgbClr val="A80000"/>
                </a:solidFill>
              </a:rPr>
              <a:t>in transit (SSL)</a:t>
            </a:r>
          </a:p>
        </p:txBody>
      </p:sp>
      <p:sp>
        <p:nvSpPr>
          <p:cNvPr id="47" name="Rectangle 46">
            <a:extLst>
              <a:ext uri="{FF2B5EF4-FFF2-40B4-BE49-F238E27FC236}">
                <a16:creationId xmlns:a16="http://schemas.microsoft.com/office/drawing/2014/main" id="{B97BA75E-9E7C-4433-9952-D71498A3D1C1}"/>
              </a:ext>
            </a:extLst>
          </p:cNvPr>
          <p:cNvSpPr/>
          <p:nvPr/>
        </p:nvSpPr>
        <p:spPr bwMode="auto">
          <a:xfrm>
            <a:off x="5028829" y="3753173"/>
            <a:ext cx="2414273" cy="795195"/>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49" name="Graphic 48" descr="Lock">
            <a:extLst>
              <a:ext uri="{FF2B5EF4-FFF2-40B4-BE49-F238E27FC236}">
                <a16:creationId xmlns:a16="http://schemas.microsoft.com/office/drawing/2014/main" id="{24BA9438-924B-483B-B396-07D24710CC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24680" y="3930290"/>
            <a:ext cx="464731" cy="464731"/>
          </a:xfrm>
          <a:prstGeom prst="rect">
            <a:avLst/>
          </a:prstGeom>
        </p:spPr>
      </p:pic>
      <p:grpSp>
        <p:nvGrpSpPr>
          <p:cNvPr id="11" name="Group 10">
            <a:extLst>
              <a:ext uri="{FF2B5EF4-FFF2-40B4-BE49-F238E27FC236}">
                <a16:creationId xmlns:a16="http://schemas.microsoft.com/office/drawing/2014/main" id="{84A57E7F-EBC6-41AC-8B87-D3AB1B306F97}"/>
              </a:ext>
            </a:extLst>
          </p:cNvPr>
          <p:cNvGrpSpPr/>
          <p:nvPr/>
        </p:nvGrpSpPr>
        <p:grpSpPr>
          <a:xfrm>
            <a:off x="9244093" y="3753173"/>
            <a:ext cx="2288793" cy="795195"/>
            <a:chOff x="9104128" y="3753173"/>
            <a:chExt cx="2288793" cy="795195"/>
          </a:xfrm>
        </p:grpSpPr>
        <p:sp>
          <p:nvSpPr>
            <p:cNvPr id="50" name="TextBox 49">
              <a:extLst>
                <a:ext uri="{FF2B5EF4-FFF2-40B4-BE49-F238E27FC236}">
                  <a16:creationId xmlns:a16="http://schemas.microsoft.com/office/drawing/2014/main" id="{BE2F62EB-B36E-4FAD-BA20-0D9238396F12}"/>
                </a:ext>
              </a:extLst>
            </p:cNvPr>
            <p:cNvSpPr txBox="1"/>
            <p:nvPr/>
          </p:nvSpPr>
          <p:spPr>
            <a:xfrm>
              <a:off x="9612876" y="3839491"/>
              <a:ext cx="1627370" cy="6463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solidFill>
                    <a:srgbClr val="A80000"/>
                  </a:solidFill>
                </a:rPr>
                <a:t>Encryption </a:t>
              </a:r>
              <a:br>
                <a:rPr lang="en-US" dirty="0">
                  <a:solidFill>
                    <a:srgbClr val="A80000"/>
                  </a:solidFill>
                </a:rPr>
              </a:br>
              <a:r>
                <a:rPr lang="en-US" dirty="0">
                  <a:solidFill>
                    <a:srgbClr val="A80000"/>
                  </a:solidFill>
                </a:rPr>
                <a:t>in transit (SSL)</a:t>
              </a:r>
            </a:p>
          </p:txBody>
        </p:sp>
        <p:sp>
          <p:nvSpPr>
            <p:cNvPr id="57" name="Rectangle 56">
              <a:extLst>
                <a:ext uri="{FF2B5EF4-FFF2-40B4-BE49-F238E27FC236}">
                  <a16:creationId xmlns:a16="http://schemas.microsoft.com/office/drawing/2014/main" id="{8DE9EBB3-21C2-4341-9690-ACF55E2980CF}"/>
                </a:ext>
              </a:extLst>
            </p:cNvPr>
            <p:cNvSpPr/>
            <p:nvPr/>
          </p:nvSpPr>
          <p:spPr bwMode="auto">
            <a:xfrm>
              <a:off x="9104128" y="3753173"/>
              <a:ext cx="2288793" cy="795195"/>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grpSp>
        <p:nvGrpSpPr>
          <p:cNvPr id="66" name="Group 65">
            <a:extLst>
              <a:ext uri="{FF2B5EF4-FFF2-40B4-BE49-F238E27FC236}">
                <a16:creationId xmlns:a16="http://schemas.microsoft.com/office/drawing/2014/main" id="{4D92B3C8-0B6E-4398-BF21-283D2B4017CA}"/>
              </a:ext>
            </a:extLst>
          </p:cNvPr>
          <p:cNvGrpSpPr/>
          <p:nvPr/>
        </p:nvGrpSpPr>
        <p:grpSpPr>
          <a:xfrm>
            <a:off x="9244093" y="4842838"/>
            <a:ext cx="2288793" cy="1141207"/>
            <a:chOff x="9104128" y="3753173"/>
            <a:chExt cx="2288793" cy="1141207"/>
          </a:xfrm>
        </p:grpSpPr>
        <p:sp>
          <p:nvSpPr>
            <p:cNvPr id="67" name="TextBox 66">
              <a:extLst>
                <a:ext uri="{FF2B5EF4-FFF2-40B4-BE49-F238E27FC236}">
                  <a16:creationId xmlns:a16="http://schemas.microsoft.com/office/drawing/2014/main" id="{30BCD33C-4EDE-446D-B9A6-5AD600DAF934}"/>
                </a:ext>
              </a:extLst>
            </p:cNvPr>
            <p:cNvSpPr txBox="1"/>
            <p:nvPr/>
          </p:nvSpPr>
          <p:spPr>
            <a:xfrm>
              <a:off x="9757339" y="3839491"/>
              <a:ext cx="1338443" cy="923330"/>
            </a:xfrm>
            <a:prstGeom prst="rect">
              <a:avLst/>
            </a:prstGeom>
            <a:noFill/>
          </p:spPr>
          <p:txBody>
            <a:bodyPr wrap="squar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solidFill>
                    <a:srgbClr val="A80000"/>
                  </a:solidFill>
                </a:rPr>
                <a:t>Encryption </a:t>
              </a:r>
              <a:br>
                <a:rPr lang="en-US" dirty="0">
                  <a:solidFill>
                    <a:srgbClr val="A80000"/>
                  </a:solidFill>
                </a:rPr>
              </a:br>
              <a:r>
                <a:rPr lang="en-US" dirty="0">
                  <a:solidFill>
                    <a:srgbClr val="A80000"/>
                  </a:solidFill>
                </a:rPr>
                <a:t> at rest (</a:t>
              </a:r>
              <a:r>
                <a:rPr lang="en-US" dirty="0" err="1">
                  <a:solidFill>
                    <a:srgbClr val="A80000"/>
                  </a:solidFill>
                </a:rPr>
                <a:t>Bitlocker</a:t>
              </a:r>
              <a:r>
                <a:rPr lang="en-US" dirty="0">
                  <a:solidFill>
                    <a:srgbClr val="A80000"/>
                  </a:solidFill>
                </a:rPr>
                <a:t>)</a:t>
              </a:r>
            </a:p>
          </p:txBody>
        </p:sp>
        <p:sp>
          <p:nvSpPr>
            <p:cNvPr id="70" name="Rectangle 69">
              <a:extLst>
                <a:ext uri="{FF2B5EF4-FFF2-40B4-BE49-F238E27FC236}">
                  <a16:creationId xmlns:a16="http://schemas.microsoft.com/office/drawing/2014/main" id="{3F0E44EE-1C92-46D2-AB87-258F20B133EB}"/>
                </a:ext>
              </a:extLst>
            </p:cNvPr>
            <p:cNvSpPr/>
            <p:nvPr/>
          </p:nvSpPr>
          <p:spPr bwMode="auto">
            <a:xfrm>
              <a:off x="9104128" y="3753173"/>
              <a:ext cx="2288793" cy="1141207"/>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pic>
        <p:nvPicPr>
          <p:cNvPr id="77" name="Graphic 76" descr="Lock">
            <a:extLst>
              <a:ext uri="{FF2B5EF4-FFF2-40B4-BE49-F238E27FC236}">
                <a16:creationId xmlns:a16="http://schemas.microsoft.com/office/drawing/2014/main" id="{37045826-F819-4E0F-BC75-9290C81067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24680" y="5158455"/>
            <a:ext cx="464731" cy="464731"/>
          </a:xfrm>
          <a:prstGeom prst="rect">
            <a:avLst/>
          </a:prstGeom>
        </p:spPr>
      </p:pic>
      <p:grpSp>
        <p:nvGrpSpPr>
          <p:cNvPr id="78" name="Group 77">
            <a:extLst>
              <a:ext uri="{FF2B5EF4-FFF2-40B4-BE49-F238E27FC236}">
                <a16:creationId xmlns:a16="http://schemas.microsoft.com/office/drawing/2014/main" id="{E5BA2D5D-45DC-4B8E-9D40-2D643B0298C5}"/>
              </a:ext>
            </a:extLst>
          </p:cNvPr>
          <p:cNvGrpSpPr/>
          <p:nvPr/>
        </p:nvGrpSpPr>
        <p:grpSpPr>
          <a:xfrm>
            <a:off x="3541582" y="663839"/>
            <a:ext cx="2173480" cy="1689406"/>
            <a:chOff x="10000883" y="663839"/>
            <a:chExt cx="2173480" cy="1689406"/>
          </a:xfrm>
        </p:grpSpPr>
        <p:sp>
          <p:nvSpPr>
            <p:cNvPr id="79" name="TextBox 78">
              <a:extLst>
                <a:ext uri="{FF2B5EF4-FFF2-40B4-BE49-F238E27FC236}">
                  <a16:creationId xmlns:a16="http://schemas.microsoft.com/office/drawing/2014/main" id="{B5FEBF43-A433-44A8-AE74-F1231A52A929}"/>
                </a:ext>
              </a:extLst>
            </p:cNvPr>
            <p:cNvSpPr txBox="1"/>
            <p:nvPr/>
          </p:nvSpPr>
          <p:spPr>
            <a:xfrm>
              <a:off x="10000883" y="1291552"/>
              <a:ext cx="2173480" cy="923330"/>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dirty="0">
                  <a:solidFill>
                    <a:srgbClr val="A80000"/>
                  </a:solidFill>
                </a:rPr>
                <a:t>Encryption at rest</a:t>
              </a:r>
              <a:br>
                <a:rPr lang="en-US" dirty="0">
                  <a:solidFill>
                    <a:srgbClr val="A80000"/>
                  </a:solidFill>
                </a:rPr>
              </a:br>
              <a:r>
                <a:rPr lang="en-US" dirty="0">
                  <a:solidFill>
                    <a:srgbClr val="A80000"/>
                  </a:solidFill>
                </a:rPr>
                <a:t>Tenant isolation</a:t>
              </a:r>
              <a:br>
                <a:rPr lang="en-US" dirty="0">
                  <a:solidFill>
                    <a:srgbClr val="A80000"/>
                  </a:solidFill>
                </a:rPr>
              </a:br>
              <a:r>
                <a:rPr lang="en-US" dirty="0">
                  <a:solidFill>
                    <a:srgbClr val="A80000"/>
                  </a:solidFill>
                </a:rPr>
                <a:t>Sync metadata only</a:t>
              </a:r>
            </a:p>
          </p:txBody>
        </p:sp>
        <p:sp>
          <p:nvSpPr>
            <p:cNvPr id="80" name="Rectangle 79">
              <a:extLst>
                <a:ext uri="{FF2B5EF4-FFF2-40B4-BE49-F238E27FC236}">
                  <a16:creationId xmlns:a16="http://schemas.microsoft.com/office/drawing/2014/main" id="{61D60503-6938-4D97-9228-C940F06D0B09}"/>
                </a:ext>
              </a:extLst>
            </p:cNvPr>
            <p:cNvSpPr/>
            <p:nvPr/>
          </p:nvSpPr>
          <p:spPr bwMode="auto">
            <a:xfrm>
              <a:off x="10046887" y="663839"/>
              <a:ext cx="2078687" cy="1689406"/>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pic>
        <p:nvPicPr>
          <p:cNvPr id="81" name="Graphic 80" descr="Lock">
            <a:extLst>
              <a:ext uri="{FF2B5EF4-FFF2-40B4-BE49-F238E27FC236}">
                <a16:creationId xmlns:a16="http://schemas.microsoft.com/office/drawing/2014/main" id="{2920FE88-449A-44D1-889E-025E2C8FE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4563" y="873954"/>
            <a:ext cx="464731" cy="464731"/>
          </a:xfrm>
          <a:prstGeom prst="rect">
            <a:avLst/>
          </a:prstGeom>
        </p:spPr>
      </p:pic>
      <p:sp>
        <p:nvSpPr>
          <p:cNvPr id="82" name="TextBox 81">
            <a:extLst>
              <a:ext uri="{FF2B5EF4-FFF2-40B4-BE49-F238E27FC236}">
                <a16:creationId xmlns:a16="http://schemas.microsoft.com/office/drawing/2014/main" id="{F27E1A64-20EE-4433-9544-1315B17EC356}"/>
              </a:ext>
            </a:extLst>
          </p:cNvPr>
          <p:cNvSpPr txBox="1"/>
          <p:nvPr/>
        </p:nvSpPr>
        <p:spPr>
          <a:xfrm>
            <a:off x="0" y="2308620"/>
            <a:ext cx="3367504"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40" dirty="0">
                <a:latin typeface="Segoe UI" panose="020B0502040204020203" pitchFamily="34" charset="0"/>
                <a:cs typeface="Segoe UI" panose="020B0502040204020203" pitchFamily="34" charset="0"/>
              </a:rPr>
              <a:t>end-to-end encryption</a:t>
            </a:r>
            <a:endParaRPr kumimoji="0" lang="en-US" sz="204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3272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childTnLst>
                                </p:cTn>
                              </p:par>
                            </p:childTnLst>
                          </p:cTn>
                        </p:par>
                        <p:par>
                          <p:cTn id="12" fill="hold">
                            <p:stCondLst>
                              <p:cond delay="0"/>
                            </p:stCondLst>
                            <p:childTnLst>
                              <p:par>
                                <p:cTn id="13" presetID="26" presetClass="emph" presetSubtype="0" fill="hold" nodeType="afterEffect">
                                  <p:stCondLst>
                                    <p:cond delay="0"/>
                                  </p:stCondLst>
                                  <p:childTnLst>
                                    <p:animEffect transition="out" filter="fade">
                                      <p:cBhvr>
                                        <p:cTn id="14" dur="500" tmFilter="0, 0; .2, .5; .8, .5; 1, 0"/>
                                        <p:tgtEl>
                                          <p:spTgt spid="45"/>
                                        </p:tgtEl>
                                      </p:cBhvr>
                                    </p:animEffect>
                                    <p:animScale>
                                      <p:cBhvr>
                                        <p:cTn id="15" dur="250" autoRev="1" fill="hold"/>
                                        <p:tgtEl>
                                          <p:spTgt spid="45"/>
                                        </p:tgtEl>
                                      </p:cBhvr>
                                      <p:by x="105000" y="105000"/>
                                    </p:animScale>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par>
                          <p:cTn id="27" fill="hold">
                            <p:stCondLst>
                              <p:cond delay="0"/>
                            </p:stCondLst>
                            <p:childTnLst>
                              <p:par>
                                <p:cTn id="28" presetID="26" presetClass="emph" presetSubtype="0" fill="hold" nodeType="afterEffect">
                                  <p:stCondLst>
                                    <p:cond delay="0"/>
                                  </p:stCondLst>
                                  <p:childTnLst>
                                    <p:animEffect transition="out" filter="fade">
                                      <p:cBhvr>
                                        <p:cTn id="29" dur="500" tmFilter="0, 0; .2, .5; .8, .5; 1, 0"/>
                                        <p:tgtEl>
                                          <p:spTgt spid="81"/>
                                        </p:tgtEl>
                                      </p:cBhvr>
                                    </p:animEffect>
                                    <p:animScale>
                                      <p:cBhvr>
                                        <p:cTn id="30" dur="250" autoRev="1" fill="hold"/>
                                        <p:tgtEl>
                                          <p:spTgt spid="81"/>
                                        </p:tgtEl>
                                      </p:cBhvr>
                                      <p:by x="105000" y="105000"/>
                                    </p:animScale>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wipe(up)">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26" presetClass="emph" presetSubtype="0" fill="hold" nodeType="afterEffect">
                                  <p:stCondLst>
                                    <p:cond delay="0"/>
                                  </p:stCondLst>
                                  <p:childTnLst>
                                    <p:animEffect transition="out" filter="fade">
                                      <p:cBhvr>
                                        <p:cTn id="41" dur="500" tmFilter="0, 0; .2, .5; .8, .5; 1, 0"/>
                                        <p:tgtEl>
                                          <p:spTgt spid="34"/>
                                        </p:tgtEl>
                                      </p:cBhvr>
                                    </p:animEffect>
                                    <p:animScale>
                                      <p:cBhvr>
                                        <p:cTn id="42" dur="250" autoRev="1" fill="hold"/>
                                        <p:tgtEl>
                                          <p:spTgt spid="34"/>
                                        </p:tgtEl>
                                      </p:cBhvr>
                                      <p:by x="105000" y="105000"/>
                                    </p:animScale>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par>
                          <p:cTn id="51" fill="hold">
                            <p:stCondLst>
                              <p:cond delay="0"/>
                            </p:stCondLst>
                            <p:childTnLst>
                              <p:par>
                                <p:cTn id="52" presetID="26" presetClass="emph" presetSubtype="0" fill="hold" nodeType="afterEffect">
                                  <p:stCondLst>
                                    <p:cond delay="0"/>
                                  </p:stCondLst>
                                  <p:childTnLst>
                                    <p:animEffect transition="out" filter="fade">
                                      <p:cBhvr>
                                        <p:cTn id="53" dur="500" tmFilter="0, 0; .2, .5; .8, .5; 1, 0"/>
                                        <p:tgtEl>
                                          <p:spTgt spid="49"/>
                                        </p:tgtEl>
                                      </p:cBhvr>
                                    </p:animEffect>
                                    <p:animScale>
                                      <p:cBhvr>
                                        <p:cTn id="54" dur="250" autoRev="1" fill="hold"/>
                                        <p:tgtEl>
                                          <p:spTgt spid="49"/>
                                        </p:tgtEl>
                                      </p:cBhvr>
                                      <p:by x="105000" y="105000"/>
                                    </p:animScale>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childTnLst>
                          </p:cTn>
                        </p:par>
                        <p:par>
                          <p:cTn id="63" fill="hold">
                            <p:stCondLst>
                              <p:cond delay="0"/>
                            </p:stCondLst>
                            <p:childTnLst>
                              <p:par>
                                <p:cTn id="64" presetID="26" presetClass="emph" presetSubtype="0" fill="hold" nodeType="afterEffect">
                                  <p:stCondLst>
                                    <p:cond delay="0"/>
                                  </p:stCondLst>
                                  <p:childTnLst>
                                    <p:animEffect transition="out" filter="fade">
                                      <p:cBhvr>
                                        <p:cTn id="65" dur="500" tmFilter="0, 0; .2, .5; .8, .5; 1, 0"/>
                                        <p:tgtEl>
                                          <p:spTgt spid="77"/>
                                        </p:tgtEl>
                                      </p:cBhvr>
                                    </p:animEffect>
                                    <p:animScale>
                                      <p:cBhvr>
                                        <p:cTn id="66" dur="250" autoRev="1" fill="hold"/>
                                        <p:tgtEl>
                                          <p:spTgt spid="77"/>
                                        </p:tgtEl>
                                      </p:cBhvr>
                                      <p:by x="105000" y="105000"/>
                                    </p:animScale>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wipe(left)">
                                      <p:cBhvr>
                                        <p:cTn id="7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8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78CB-2EBE-4C66-9357-6257E23A6051}"/>
              </a:ext>
            </a:extLst>
          </p:cNvPr>
          <p:cNvSpPr>
            <a:spLocks noGrp="1"/>
          </p:cNvSpPr>
          <p:nvPr>
            <p:ph type="title"/>
          </p:nvPr>
        </p:nvSpPr>
        <p:spPr/>
        <p:txBody>
          <a:bodyPr/>
          <a:lstStyle/>
          <a:p>
            <a:r>
              <a:rPr lang="nb-NO" dirty="0"/>
              <a:t>Monitoring</a:t>
            </a:r>
          </a:p>
        </p:txBody>
      </p:sp>
      <p:sp>
        <p:nvSpPr>
          <p:cNvPr id="3" name="Text Placeholder 2">
            <a:extLst>
              <a:ext uri="{FF2B5EF4-FFF2-40B4-BE49-F238E27FC236}">
                <a16:creationId xmlns:a16="http://schemas.microsoft.com/office/drawing/2014/main" id="{1B36D192-4331-4AC7-84C6-B4207413AC61}"/>
              </a:ext>
            </a:extLst>
          </p:cNvPr>
          <p:cNvSpPr>
            <a:spLocks noGrp="1"/>
          </p:cNvSpPr>
          <p:nvPr>
            <p:ph type="body" sz="quarter" idx="10"/>
          </p:nvPr>
        </p:nvSpPr>
        <p:spPr/>
        <p:txBody>
          <a:bodyPr>
            <a:normAutofit fontScale="62500" lnSpcReduction="20000"/>
          </a:bodyPr>
          <a:lstStyle/>
          <a:p>
            <a:r>
              <a:rPr lang="nb-NO" dirty="0"/>
              <a:t>Portal</a:t>
            </a:r>
          </a:p>
          <a:p>
            <a:r>
              <a:rPr lang="nb-NO" dirty="0"/>
              <a:t>Azure Monitor</a:t>
            </a:r>
          </a:p>
          <a:p>
            <a:r>
              <a:rPr lang="nb-NO" dirty="0"/>
              <a:t>Event logs and performance counters on the servers</a:t>
            </a:r>
          </a:p>
          <a:p>
            <a:r>
              <a:rPr lang="nb-NO" dirty="0"/>
              <a:t>Coming: E-mail alerts and logging</a:t>
            </a:r>
          </a:p>
          <a:p>
            <a:endParaRPr lang="nb-NO" dirty="0"/>
          </a:p>
          <a:p>
            <a:r>
              <a:rPr lang="nb-NO" dirty="0">
                <a:hlinkClick r:id="rId3"/>
              </a:rPr>
              <a:t>https://docs.microsoft.com/en-us/azure/storage/files/storage-sync-files-monitoring</a:t>
            </a:r>
            <a:r>
              <a:rPr lang="nb-NO" dirty="0"/>
              <a:t> </a:t>
            </a:r>
            <a:r>
              <a:rPr lang="nb-NO" sz="2000" dirty="0"/>
              <a:t>(article published January 2019)</a:t>
            </a:r>
          </a:p>
          <a:p>
            <a:endParaRPr lang="nb-NO" dirty="0"/>
          </a:p>
        </p:txBody>
      </p:sp>
    </p:spTree>
    <p:extLst>
      <p:ext uri="{BB962C8B-B14F-4D97-AF65-F5344CB8AC3E}">
        <p14:creationId xmlns:p14="http://schemas.microsoft.com/office/powerpoint/2010/main" val="3977807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1895-7961-4DDE-9B8C-F01C807F551D}"/>
              </a:ext>
            </a:extLst>
          </p:cNvPr>
          <p:cNvSpPr>
            <a:spLocks noGrp="1"/>
          </p:cNvSpPr>
          <p:nvPr>
            <p:ph type="title"/>
          </p:nvPr>
        </p:nvSpPr>
        <p:spPr>
          <a:xfrm>
            <a:off x="335360" y="164637"/>
            <a:ext cx="10972800" cy="553998"/>
          </a:xfrm>
        </p:spPr>
        <p:txBody>
          <a:bodyPr/>
          <a:lstStyle/>
          <a:p>
            <a:r>
              <a:rPr lang="nb-NO" dirty="0"/>
              <a:t>Azure File Sync - monitoring</a:t>
            </a:r>
          </a:p>
        </p:txBody>
      </p:sp>
      <p:sp>
        <p:nvSpPr>
          <p:cNvPr id="3" name="Text Placeholder 2">
            <a:extLst>
              <a:ext uri="{FF2B5EF4-FFF2-40B4-BE49-F238E27FC236}">
                <a16:creationId xmlns:a16="http://schemas.microsoft.com/office/drawing/2014/main" id="{77D1F71E-552F-48BB-984B-7B02E1D2EF92}"/>
              </a:ext>
            </a:extLst>
          </p:cNvPr>
          <p:cNvSpPr>
            <a:spLocks noGrp="1"/>
          </p:cNvSpPr>
          <p:nvPr>
            <p:ph type="body" sz="quarter" idx="10"/>
          </p:nvPr>
        </p:nvSpPr>
        <p:spPr>
          <a:xfrm>
            <a:off x="470785" y="988248"/>
            <a:ext cx="10972800" cy="824778"/>
          </a:xfrm>
        </p:spPr>
        <p:txBody>
          <a:bodyPr/>
          <a:lstStyle/>
          <a:p>
            <a:r>
              <a:rPr lang="nb-NO" dirty="0"/>
              <a:t>Azure Portal</a:t>
            </a:r>
          </a:p>
          <a:p>
            <a:pPr lvl="1"/>
            <a:r>
              <a:rPr lang="en-US" sz="2133" dirty="0">
                <a:hlinkClick r:id="rId3"/>
              </a:rPr>
              <a:t>https://portal.azure.com</a:t>
            </a:r>
            <a:endParaRPr lang="nb-NO" dirty="0"/>
          </a:p>
        </p:txBody>
      </p:sp>
      <p:pic>
        <p:nvPicPr>
          <p:cNvPr id="4" name="Picture 3">
            <a:extLst>
              <a:ext uri="{FF2B5EF4-FFF2-40B4-BE49-F238E27FC236}">
                <a16:creationId xmlns:a16="http://schemas.microsoft.com/office/drawing/2014/main" id="{0C113E11-2A73-4E81-923B-A03A68BBEF99}"/>
              </a:ext>
            </a:extLst>
          </p:cNvPr>
          <p:cNvPicPr>
            <a:picLocks noChangeAspect="1"/>
          </p:cNvPicPr>
          <p:nvPr/>
        </p:nvPicPr>
        <p:blipFill>
          <a:blip r:embed="rId4"/>
          <a:stretch>
            <a:fillRect/>
          </a:stretch>
        </p:blipFill>
        <p:spPr>
          <a:xfrm>
            <a:off x="951633" y="2082639"/>
            <a:ext cx="9456373" cy="4115545"/>
          </a:xfrm>
          <a:prstGeom prst="rect">
            <a:avLst/>
          </a:prstGeom>
        </p:spPr>
      </p:pic>
    </p:spTree>
    <p:extLst>
      <p:ext uri="{BB962C8B-B14F-4D97-AF65-F5344CB8AC3E}">
        <p14:creationId xmlns:p14="http://schemas.microsoft.com/office/powerpoint/2010/main" val="3542202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4921331" y="2104558"/>
            <a:ext cx="10972800" cy="553998"/>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3695734" y="3813043"/>
            <a:ext cx="4224469" cy="430887"/>
          </a:xfrm>
        </p:spPr>
        <p:txBody>
          <a:bodyPr/>
          <a:lstStyle/>
          <a:p>
            <a:r>
              <a:rPr lang="nb-NO" dirty="0"/>
              <a:t>Monitoring Azure File Sync</a:t>
            </a:r>
          </a:p>
        </p:txBody>
      </p:sp>
    </p:spTree>
    <p:extLst>
      <p:ext uri="{BB962C8B-B14F-4D97-AF65-F5344CB8AC3E}">
        <p14:creationId xmlns:p14="http://schemas.microsoft.com/office/powerpoint/2010/main" val="42141217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1895-7961-4DDE-9B8C-F01C807F551D}"/>
              </a:ext>
            </a:extLst>
          </p:cNvPr>
          <p:cNvSpPr>
            <a:spLocks noGrp="1"/>
          </p:cNvSpPr>
          <p:nvPr>
            <p:ph type="title"/>
          </p:nvPr>
        </p:nvSpPr>
        <p:spPr>
          <a:xfrm>
            <a:off x="335360" y="164637"/>
            <a:ext cx="10972800" cy="553998"/>
          </a:xfrm>
        </p:spPr>
        <p:txBody>
          <a:bodyPr/>
          <a:lstStyle/>
          <a:p>
            <a:r>
              <a:rPr lang="nb-NO" dirty="0"/>
              <a:t>Azure File Sync - monitoring</a:t>
            </a:r>
          </a:p>
        </p:txBody>
      </p:sp>
      <p:sp>
        <p:nvSpPr>
          <p:cNvPr id="3" name="Text Placeholder 2">
            <a:extLst>
              <a:ext uri="{FF2B5EF4-FFF2-40B4-BE49-F238E27FC236}">
                <a16:creationId xmlns:a16="http://schemas.microsoft.com/office/drawing/2014/main" id="{77D1F71E-552F-48BB-984B-7B02E1D2EF92}"/>
              </a:ext>
            </a:extLst>
          </p:cNvPr>
          <p:cNvSpPr>
            <a:spLocks noGrp="1"/>
          </p:cNvSpPr>
          <p:nvPr>
            <p:ph type="body" sz="quarter" idx="10"/>
          </p:nvPr>
        </p:nvSpPr>
        <p:spPr>
          <a:xfrm>
            <a:off x="431371" y="1383838"/>
            <a:ext cx="10972800" cy="430887"/>
          </a:xfrm>
        </p:spPr>
        <p:txBody>
          <a:bodyPr/>
          <a:lstStyle/>
          <a:p>
            <a:r>
              <a:rPr lang="nb-NO" dirty="0"/>
              <a:t>Performance Counters</a:t>
            </a:r>
          </a:p>
        </p:txBody>
      </p:sp>
      <p:pic>
        <p:nvPicPr>
          <p:cNvPr id="5" name="Picture 4">
            <a:extLst>
              <a:ext uri="{FF2B5EF4-FFF2-40B4-BE49-F238E27FC236}">
                <a16:creationId xmlns:a16="http://schemas.microsoft.com/office/drawing/2014/main" id="{FD215B93-FE30-4156-8DB1-554A6018A5DE}"/>
              </a:ext>
            </a:extLst>
          </p:cNvPr>
          <p:cNvPicPr>
            <a:picLocks noChangeAspect="1"/>
          </p:cNvPicPr>
          <p:nvPr/>
        </p:nvPicPr>
        <p:blipFill>
          <a:blip r:embed="rId3"/>
          <a:stretch>
            <a:fillRect/>
          </a:stretch>
        </p:blipFill>
        <p:spPr>
          <a:xfrm>
            <a:off x="6445298" y="1278287"/>
            <a:ext cx="5571868" cy="4624223"/>
          </a:xfrm>
          <a:prstGeom prst="rect">
            <a:avLst/>
          </a:prstGeom>
        </p:spPr>
      </p:pic>
      <p:pic>
        <p:nvPicPr>
          <p:cNvPr id="6" name="Picture 5">
            <a:extLst>
              <a:ext uri="{FF2B5EF4-FFF2-40B4-BE49-F238E27FC236}">
                <a16:creationId xmlns:a16="http://schemas.microsoft.com/office/drawing/2014/main" id="{336F8A9D-8CE5-4931-A884-953442469BC0}"/>
              </a:ext>
            </a:extLst>
          </p:cNvPr>
          <p:cNvPicPr>
            <a:picLocks noChangeAspect="1"/>
          </p:cNvPicPr>
          <p:nvPr/>
        </p:nvPicPr>
        <p:blipFill>
          <a:blip r:embed="rId4"/>
          <a:stretch>
            <a:fillRect/>
          </a:stretch>
        </p:blipFill>
        <p:spPr>
          <a:xfrm>
            <a:off x="174834" y="2540225"/>
            <a:ext cx="5928313" cy="1102769"/>
          </a:xfrm>
          <a:prstGeom prst="rect">
            <a:avLst/>
          </a:prstGeom>
        </p:spPr>
      </p:pic>
      <p:pic>
        <p:nvPicPr>
          <p:cNvPr id="7" name="Picture 6">
            <a:extLst>
              <a:ext uri="{FF2B5EF4-FFF2-40B4-BE49-F238E27FC236}">
                <a16:creationId xmlns:a16="http://schemas.microsoft.com/office/drawing/2014/main" id="{AA89958F-59A2-44C4-B991-B110E5294ADB}"/>
              </a:ext>
            </a:extLst>
          </p:cNvPr>
          <p:cNvPicPr>
            <a:picLocks noChangeAspect="1"/>
          </p:cNvPicPr>
          <p:nvPr/>
        </p:nvPicPr>
        <p:blipFill>
          <a:blip r:embed="rId5"/>
          <a:stretch>
            <a:fillRect/>
          </a:stretch>
        </p:blipFill>
        <p:spPr>
          <a:xfrm>
            <a:off x="368309" y="4006020"/>
            <a:ext cx="5280587" cy="2112235"/>
          </a:xfrm>
          <a:prstGeom prst="rect">
            <a:avLst/>
          </a:prstGeom>
        </p:spPr>
      </p:pic>
    </p:spTree>
    <p:extLst>
      <p:ext uri="{BB962C8B-B14F-4D97-AF65-F5344CB8AC3E}">
        <p14:creationId xmlns:p14="http://schemas.microsoft.com/office/powerpoint/2010/main" val="2565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740B-94E7-4058-9506-CE1F7DAEA386}"/>
              </a:ext>
            </a:extLst>
          </p:cNvPr>
          <p:cNvSpPr>
            <a:spLocks noGrp="1"/>
          </p:cNvSpPr>
          <p:nvPr>
            <p:ph type="title"/>
          </p:nvPr>
        </p:nvSpPr>
        <p:spPr>
          <a:xfrm>
            <a:off x="202460" y="101403"/>
            <a:ext cx="10972800" cy="553998"/>
          </a:xfrm>
        </p:spPr>
        <p:txBody>
          <a:bodyPr/>
          <a:lstStyle/>
          <a:p>
            <a:r>
              <a:rPr lang="nb-NO" dirty="0"/>
              <a:t>Backup</a:t>
            </a:r>
          </a:p>
        </p:txBody>
      </p:sp>
      <p:sp>
        <p:nvSpPr>
          <p:cNvPr id="3" name="Text Placeholder 2">
            <a:extLst>
              <a:ext uri="{FF2B5EF4-FFF2-40B4-BE49-F238E27FC236}">
                <a16:creationId xmlns:a16="http://schemas.microsoft.com/office/drawing/2014/main" id="{C8161522-8B7A-4413-BCBD-702C020D2ECC}"/>
              </a:ext>
            </a:extLst>
          </p:cNvPr>
          <p:cNvSpPr>
            <a:spLocks noGrp="1"/>
          </p:cNvSpPr>
          <p:nvPr>
            <p:ph type="body" sz="quarter" idx="10"/>
          </p:nvPr>
        </p:nvSpPr>
        <p:spPr>
          <a:xfrm>
            <a:off x="143339" y="2222234"/>
            <a:ext cx="10972800" cy="4635767"/>
          </a:xfrm>
        </p:spPr>
        <p:txBody>
          <a:bodyPr>
            <a:normAutofit lnSpcReduction="10000"/>
          </a:bodyPr>
          <a:lstStyle/>
          <a:p>
            <a:r>
              <a:rPr lang="nb-NO" dirty="0"/>
              <a:t>Azure Backup</a:t>
            </a:r>
          </a:p>
          <a:p>
            <a:pPr lvl="1"/>
            <a:r>
              <a:rPr lang="nb-NO" dirty="0"/>
              <a:t>Azure Backup agent (MARS)</a:t>
            </a:r>
          </a:p>
          <a:p>
            <a:pPr lvl="1"/>
            <a:r>
              <a:rPr lang="nb-NO" dirty="0"/>
              <a:t>System Center DPM</a:t>
            </a:r>
          </a:p>
          <a:p>
            <a:pPr lvl="1"/>
            <a:r>
              <a:rPr lang="nb-NO" dirty="0"/>
              <a:t>Azure Backup Server</a:t>
            </a:r>
          </a:p>
          <a:p>
            <a:pPr lvl="1"/>
            <a:r>
              <a:rPr lang="nb-NO" dirty="0"/>
              <a:t>Azure IaaS VM Backup</a:t>
            </a:r>
          </a:p>
          <a:p>
            <a:pPr lvl="1"/>
            <a:r>
              <a:rPr lang="nb-NO" dirty="0"/>
              <a:t>Azure File Shares (preview)</a:t>
            </a:r>
          </a:p>
          <a:p>
            <a:endParaRPr lang="nb-NO" dirty="0"/>
          </a:p>
          <a:p>
            <a:endParaRPr lang="nb-NO" dirty="0"/>
          </a:p>
          <a:p>
            <a:endParaRPr lang="nb-NO" dirty="0"/>
          </a:p>
          <a:p>
            <a:r>
              <a:rPr lang="nb-NO" sz="1733" dirty="0">
                <a:hlinkClick r:id="rId3"/>
              </a:rPr>
              <a:t>https://docs.microsoft.com/en-us/azure/backup/backup-introduction-to-azure-backup</a:t>
            </a:r>
            <a:endParaRPr lang="nb-NO" sz="1733" dirty="0"/>
          </a:p>
          <a:p>
            <a:r>
              <a:rPr lang="nb-NO" sz="1733" dirty="0">
                <a:hlinkClick r:id="rId4"/>
              </a:rPr>
              <a:t>https://docs.microsoft.com/en-us/azure/backup/backup-azure-files</a:t>
            </a:r>
            <a:endParaRPr lang="nb-NO" sz="1733" dirty="0"/>
          </a:p>
          <a:p>
            <a:r>
              <a:rPr lang="nb-NO" sz="1733" dirty="0">
                <a:hlinkClick r:id="rId5"/>
              </a:rPr>
              <a:t>https://azure.microsoft.com/en-us/blog/introducing-backup-for-azure-file-shares/</a:t>
            </a:r>
            <a:r>
              <a:rPr lang="nb-NO" sz="1733" dirty="0"/>
              <a:t>  </a:t>
            </a:r>
          </a:p>
        </p:txBody>
      </p:sp>
      <p:pic>
        <p:nvPicPr>
          <p:cNvPr id="4" name="Picture 3">
            <a:extLst>
              <a:ext uri="{FF2B5EF4-FFF2-40B4-BE49-F238E27FC236}">
                <a16:creationId xmlns:a16="http://schemas.microsoft.com/office/drawing/2014/main" id="{CB7842A8-3ABA-44C7-BF97-BF822DB274CA}"/>
              </a:ext>
            </a:extLst>
          </p:cNvPr>
          <p:cNvPicPr>
            <a:picLocks noChangeAspect="1"/>
          </p:cNvPicPr>
          <p:nvPr/>
        </p:nvPicPr>
        <p:blipFill>
          <a:blip r:embed="rId6"/>
          <a:stretch>
            <a:fillRect/>
          </a:stretch>
        </p:blipFill>
        <p:spPr>
          <a:xfrm>
            <a:off x="5039883" y="1111117"/>
            <a:ext cx="6624736" cy="4635767"/>
          </a:xfrm>
          <a:prstGeom prst="rect">
            <a:avLst/>
          </a:prstGeom>
        </p:spPr>
      </p:pic>
    </p:spTree>
    <p:extLst>
      <p:ext uri="{BB962C8B-B14F-4D97-AF65-F5344CB8AC3E}">
        <p14:creationId xmlns:p14="http://schemas.microsoft.com/office/powerpoint/2010/main" val="411392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black"/>
        <p:txBody>
          <a:bodyPr/>
          <a:lstStyle/>
          <a:p>
            <a:r>
              <a:rPr lang="en-US" dirty="0"/>
              <a:t>Cloudify your Windows File Server</a:t>
            </a:r>
          </a:p>
        </p:txBody>
      </p:sp>
      <p:sp>
        <p:nvSpPr>
          <p:cNvPr id="5" name="Text Placeholder 4"/>
          <p:cNvSpPr>
            <a:spLocks noGrp="1"/>
          </p:cNvSpPr>
          <p:nvPr>
            <p:ph type="body" sz="quarter" idx="12"/>
          </p:nvPr>
        </p:nvSpPr>
        <p:spPr bwMode="black"/>
        <p:txBody>
          <a:bodyPr/>
          <a:lstStyle/>
          <a:p>
            <a:r>
              <a:rPr lang="en-US" dirty="0"/>
              <a:t>Jan Egil Ring</a:t>
            </a:r>
          </a:p>
        </p:txBody>
      </p:sp>
    </p:spTree>
    <p:extLst>
      <p:ext uri="{BB962C8B-B14F-4D97-AF65-F5344CB8AC3E}">
        <p14:creationId xmlns:p14="http://schemas.microsoft.com/office/powerpoint/2010/main" val="41161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4671295" y="2186479"/>
            <a:ext cx="10972800" cy="553998"/>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3215680" y="3717032"/>
            <a:ext cx="4704523" cy="430887"/>
          </a:xfrm>
        </p:spPr>
        <p:txBody>
          <a:bodyPr/>
          <a:lstStyle/>
          <a:p>
            <a:r>
              <a:rPr lang="nb-NO" dirty="0"/>
              <a:t>Backing up Azure File Shares</a:t>
            </a:r>
          </a:p>
        </p:txBody>
      </p:sp>
    </p:spTree>
    <p:extLst>
      <p:ext uri="{BB962C8B-B14F-4D97-AF65-F5344CB8AC3E}">
        <p14:creationId xmlns:p14="http://schemas.microsoft.com/office/powerpoint/2010/main" val="7033603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93DB0C-3CC4-46AE-B58C-1951D11E3C68}"/>
              </a:ext>
            </a:extLst>
          </p:cNvPr>
          <p:cNvSpPr>
            <a:spLocks noGrp="1"/>
          </p:cNvSpPr>
          <p:nvPr>
            <p:ph type="body" sz="quarter" idx="10"/>
          </p:nvPr>
        </p:nvSpPr>
        <p:spPr>
          <a:xfrm>
            <a:off x="719403" y="5992501"/>
            <a:ext cx="11018520" cy="246221"/>
          </a:xfrm>
        </p:spPr>
        <p:txBody>
          <a:bodyPr/>
          <a:lstStyle/>
          <a:p>
            <a:r>
              <a:rPr lang="nb-NO" sz="1600" dirty="0">
                <a:hlinkClick r:id="rId2"/>
              </a:rPr>
              <a:t>https://azure.microsoft.com/nb-no/blog/azure-backup-now-supports-powershell-and-acls-for-azure-files/</a:t>
            </a:r>
            <a:r>
              <a:rPr lang="nb-NO" sz="1600" dirty="0"/>
              <a:t> </a:t>
            </a:r>
          </a:p>
        </p:txBody>
      </p:sp>
      <p:pic>
        <p:nvPicPr>
          <p:cNvPr id="4" name="Picture 3">
            <a:extLst>
              <a:ext uri="{FF2B5EF4-FFF2-40B4-BE49-F238E27FC236}">
                <a16:creationId xmlns:a16="http://schemas.microsoft.com/office/drawing/2014/main" id="{CD0E2B4C-7131-403C-B727-C3BA5A95809A}"/>
              </a:ext>
            </a:extLst>
          </p:cNvPr>
          <p:cNvPicPr>
            <a:picLocks noChangeAspect="1"/>
          </p:cNvPicPr>
          <p:nvPr/>
        </p:nvPicPr>
        <p:blipFill>
          <a:blip r:embed="rId3"/>
          <a:stretch>
            <a:fillRect/>
          </a:stretch>
        </p:blipFill>
        <p:spPr>
          <a:xfrm>
            <a:off x="2255573" y="496168"/>
            <a:ext cx="6720747" cy="5275592"/>
          </a:xfrm>
          <a:prstGeom prst="rect">
            <a:avLst/>
          </a:prstGeom>
        </p:spPr>
      </p:pic>
    </p:spTree>
    <p:extLst>
      <p:ext uri="{BB962C8B-B14F-4D97-AF65-F5344CB8AC3E}">
        <p14:creationId xmlns:p14="http://schemas.microsoft.com/office/powerpoint/2010/main" val="20881443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B69A-0CF9-4090-8FB2-5B8E400EB792}"/>
              </a:ext>
            </a:extLst>
          </p:cNvPr>
          <p:cNvSpPr>
            <a:spLocks noGrp="1"/>
          </p:cNvSpPr>
          <p:nvPr>
            <p:ph type="title"/>
          </p:nvPr>
        </p:nvSpPr>
        <p:spPr>
          <a:xfrm>
            <a:off x="1487489" y="356659"/>
            <a:ext cx="9413991" cy="758023"/>
          </a:xfrm>
        </p:spPr>
        <p:txBody>
          <a:bodyPr/>
          <a:lstStyle/>
          <a:p>
            <a:r>
              <a:rPr lang="nb-NO" dirty="0"/>
              <a:t>Azure File Sync – automated provisioning</a:t>
            </a:r>
          </a:p>
        </p:txBody>
      </p:sp>
      <p:sp>
        <p:nvSpPr>
          <p:cNvPr id="3" name="Rectangle 2">
            <a:extLst>
              <a:ext uri="{FF2B5EF4-FFF2-40B4-BE49-F238E27FC236}">
                <a16:creationId xmlns:a16="http://schemas.microsoft.com/office/drawing/2014/main" id="{F61297EB-BBD6-4525-8F75-C1842A1CEC48}"/>
              </a:ext>
            </a:extLst>
          </p:cNvPr>
          <p:cNvSpPr/>
          <p:nvPr/>
        </p:nvSpPr>
        <p:spPr>
          <a:xfrm>
            <a:off x="2164509" y="5615670"/>
            <a:ext cx="8736971" cy="454420"/>
          </a:xfrm>
          <a:prstGeom prst="rect">
            <a:avLst/>
          </a:prstGeom>
        </p:spPr>
        <p:txBody>
          <a:bodyPr wrap="square">
            <a:spAutoFit/>
          </a:bodyPr>
          <a:lstStyle/>
          <a:p>
            <a:r>
              <a:rPr lang="nb-NO" sz="2353" dirty="0"/>
              <a:t>https://github.com/janegilring/AzureFileSyncDsc</a:t>
            </a:r>
          </a:p>
        </p:txBody>
      </p:sp>
      <p:pic>
        <p:nvPicPr>
          <p:cNvPr id="5" name="Picture 4">
            <a:extLst>
              <a:ext uri="{FF2B5EF4-FFF2-40B4-BE49-F238E27FC236}">
                <a16:creationId xmlns:a16="http://schemas.microsoft.com/office/drawing/2014/main" id="{0D4B6C0C-A172-483B-ADBD-420A2AF3921F}"/>
              </a:ext>
            </a:extLst>
          </p:cNvPr>
          <p:cNvPicPr>
            <a:picLocks noChangeAspect="1"/>
          </p:cNvPicPr>
          <p:nvPr/>
        </p:nvPicPr>
        <p:blipFill>
          <a:blip r:embed="rId3"/>
          <a:stretch>
            <a:fillRect/>
          </a:stretch>
        </p:blipFill>
        <p:spPr>
          <a:xfrm>
            <a:off x="2065857" y="1512820"/>
            <a:ext cx="6341105" cy="3832359"/>
          </a:xfrm>
          <a:prstGeom prst="rect">
            <a:avLst/>
          </a:prstGeom>
        </p:spPr>
      </p:pic>
    </p:spTree>
    <p:extLst>
      <p:ext uri="{BB962C8B-B14F-4D97-AF65-F5344CB8AC3E}">
        <p14:creationId xmlns:p14="http://schemas.microsoft.com/office/powerpoint/2010/main" val="42755568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4952550" y="2257423"/>
            <a:ext cx="10972800" cy="553998"/>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4712608" y="3760699"/>
            <a:ext cx="3552395" cy="861774"/>
          </a:xfrm>
        </p:spPr>
        <p:txBody>
          <a:bodyPr/>
          <a:lstStyle/>
          <a:p>
            <a:r>
              <a:rPr lang="nb-NO" dirty="0"/>
              <a:t>Automated provisioning</a:t>
            </a:r>
          </a:p>
        </p:txBody>
      </p:sp>
    </p:spTree>
    <p:extLst>
      <p:ext uri="{BB962C8B-B14F-4D97-AF65-F5344CB8AC3E}">
        <p14:creationId xmlns:p14="http://schemas.microsoft.com/office/powerpoint/2010/main" val="3909720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A953-385D-44E6-B6FF-A912D0E0A3E3}"/>
              </a:ext>
            </a:extLst>
          </p:cNvPr>
          <p:cNvSpPr>
            <a:spLocks noGrp="1"/>
          </p:cNvSpPr>
          <p:nvPr>
            <p:ph type="title"/>
          </p:nvPr>
        </p:nvSpPr>
        <p:spPr>
          <a:xfrm>
            <a:off x="1773048" y="260649"/>
            <a:ext cx="8645905" cy="758023"/>
          </a:xfrm>
        </p:spPr>
        <p:txBody>
          <a:bodyPr/>
          <a:lstStyle/>
          <a:p>
            <a:r>
              <a:rPr lang="nb-NO" dirty="0"/>
              <a:t>Azure File Sync – lab environment</a:t>
            </a:r>
          </a:p>
        </p:txBody>
      </p:sp>
      <p:sp>
        <p:nvSpPr>
          <p:cNvPr id="3" name="Rectangle 2">
            <a:extLst>
              <a:ext uri="{FF2B5EF4-FFF2-40B4-BE49-F238E27FC236}">
                <a16:creationId xmlns:a16="http://schemas.microsoft.com/office/drawing/2014/main" id="{2F42DB7A-E106-4258-A4C8-A4FA622A042B}"/>
              </a:ext>
            </a:extLst>
          </p:cNvPr>
          <p:cNvSpPr/>
          <p:nvPr/>
        </p:nvSpPr>
        <p:spPr>
          <a:xfrm>
            <a:off x="368377" y="1446348"/>
            <a:ext cx="9156849" cy="3539430"/>
          </a:xfrm>
          <a:prstGeom prst="rect">
            <a:avLst/>
          </a:prstGeom>
        </p:spPr>
        <p:txBody>
          <a:bodyPr wrap="square">
            <a:spAutoFit/>
          </a:bodyPr>
          <a:lstStyle/>
          <a:p>
            <a:pPr marL="228594" indent="-228594">
              <a:buFont typeface="Arial" panose="020B0604020202020204" pitchFamily="34" charset="0"/>
              <a:buChar char="•"/>
            </a:pPr>
            <a:r>
              <a:rPr lang="nb-NO" sz="1600" dirty="0"/>
              <a:t>Lability – </a:t>
            </a:r>
            <a:r>
              <a:rPr lang="en-US" sz="1600" dirty="0"/>
              <a:t>test lab deployment and configuration PowerShell module</a:t>
            </a:r>
            <a:endParaRPr lang="nb-NO" sz="1600" dirty="0"/>
          </a:p>
          <a:p>
            <a:pPr marL="228594" indent="-228594">
              <a:buFont typeface="Arial" panose="020B0604020202020204" pitchFamily="34" charset="0"/>
              <a:buChar char="•"/>
            </a:pPr>
            <a:r>
              <a:rPr lang="nb-NO" sz="1600" dirty="0"/>
              <a:t>Easily deploy (and re-deploy) full lab environments on Hyper-V in Windows 10 fully automated</a:t>
            </a:r>
          </a:p>
          <a:p>
            <a:pPr marL="228594" indent="-228594">
              <a:buFont typeface="Arial" panose="020B0604020202020204" pitchFamily="34" charset="0"/>
              <a:buChar char="•"/>
            </a:pPr>
            <a:r>
              <a:rPr lang="nb-NO" sz="1600" dirty="0"/>
              <a:t>Leverages PowerShell Desired State Configuration under-the-hood</a:t>
            </a:r>
          </a:p>
          <a:p>
            <a:endParaRPr lang="nb-NO" sz="1600" dirty="0"/>
          </a:p>
          <a:p>
            <a:endParaRPr lang="nb-NO" sz="1600" dirty="0"/>
          </a:p>
          <a:p>
            <a:r>
              <a:rPr lang="nb-NO" sz="1600" dirty="0"/>
              <a:t>Detailed introduction:</a:t>
            </a:r>
            <a:endParaRPr lang="nb-NO" sz="1600" dirty="0">
              <a:hlinkClick r:id="rId3"/>
            </a:endParaRPr>
          </a:p>
          <a:p>
            <a:r>
              <a:rPr lang="nb-NO" sz="1600" dirty="0">
                <a:hlinkClick r:id="rId3"/>
              </a:rPr>
              <a:t>http://www.powershell.no/hyper-v,/powershell/dsc/2017/07/19/lability.html</a:t>
            </a:r>
            <a:endParaRPr lang="nb-NO" sz="1600" dirty="0"/>
          </a:p>
          <a:p>
            <a:endParaRPr lang="nb-NO" sz="1600" dirty="0"/>
          </a:p>
          <a:p>
            <a:endParaRPr lang="nb-NO" sz="1600" dirty="0"/>
          </a:p>
          <a:p>
            <a:r>
              <a:rPr lang="nb-NO" sz="1600" dirty="0"/>
              <a:t>Configuration script for Azure File Sync lab used in this presentiation is available in GitHub:</a:t>
            </a:r>
          </a:p>
          <a:p>
            <a:r>
              <a:rPr lang="nb-NO" sz="1600" dirty="0">
                <a:hlinkClick r:id="rId4"/>
              </a:rPr>
              <a:t>https://github.com/janegilring/</a:t>
            </a:r>
            <a:r>
              <a:rPr lang="en-US" sz="1600" dirty="0">
                <a:hlinkClick r:id="rId4"/>
              </a:rPr>
              <a:t>Presentations\2019 Microsoft Ignite - The Tour - Stockholm</a:t>
            </a:r>
            <a:endParaRPr lang="nb-NO" sz="1600" dirty="0"/>
          </a:p>
          <a:p>
            <a:endParaRPr lang="nb-NO" sz="1600" dirty="0"/>
          </a:p>
          <a:p>
            <a:endParaRPr lang="nb-NO" sz="1600" dirty="0"/>
          </a:p>
          <a:p>
            <a:r>
              <a:rPr lang="nb-NO" sz="1600" dirty="0"/>
              <a:t>L</a:t>
            </a:r>
            <a:r>
              <a:rPr lang="en-US" sz="1600" dirty="0"/>
              <a:t>inks will be posted on Twitter after the session – follow @</a:t>
            </a:r>
            <a:r>
              <a:rPr lang="en-US" sz="1600" dirty="0" err="1"/>
              <a:t>JanEgilRing</a:t>
            </a:r>
            <a:endParaRPr lang="nb-NO" sz="1600" dirty="0"/>
          </a:p>
        </p:txBody>
      </p:sp>
      <p:pic>
        <p:nvPicPr>
          <p:cNvPr id="4" name="Picture 3">
            <a:extLst>
              <a:ext uri="{FF2B5EF4-FFF2-40B4-BE49-F238E27FC236}">
                <a16:creationId xmlns:a16="http://schemas.microsoft.com/office/drawing/2014/main" id="{65A78D45-536E-4CCE-901B-AD4760B9BE03}"/>
              </a:ext>
            </a:extLst>
          </p:cNvPr>
          <p:cNvPicPr>
            <a:picLocks noChangeAspect="1"/>
          </p:cNvPicPr>
          <p:nvPr/>
        </p:nvPicPr>
        <p:blipFill>
          <a:blip r:embed="rId5"/>
          <a:stretch>
            <a:fillRect/>
          </a:stretch>
        </p:blipFill>
        <p:spPr>
          <a:xfrm>
            <a:off x="9456374" y="2852936"/>
            <a:ext cx="2336508" cy="1752381"/>
          </a:xfrm>
          <a:prstGeom prst="rect">
            <a:avLst/>
          </a:prstGeom>
        </p:spPr>
      </p:pic>
    </p:spTree>
    <p:extLst>
      <p:ext uri="{BB962C8B-B14F-4D97-AF65-F5344CB8AC3E}">
        <p14:creationId xmlns:p14="http://schemas.microsoft.com/office/powerpoint/2010/main" val="12798775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9CC8-3DA0-41B0-82E0-AE2F2DEC4BFF}"/>
              </a:ext>
            </a:extLst>
          </p:cNvPr>
          <p:cNvSpPr>
            <a:spLocks noGrp="1"/>
          </p:cNvSpPr>
          <p:nvPr>
            <p:ph type="title"/>
          </p:nvPr>
        </p:nvSpPr>
        <p:spPr>
          <a:xfrm>
            <a:off x="0" y="356659"/>
            <a:ext cx="10972800" cy="553998"/>
          </a:xfrm>
        </p:spPr>
        <p:txBody>
          <a:bodyPr/>
          <a:lstStyle/>
          <a:p>
            <a:r>
              <a:rPr lang="nb-NO" dirty="0"/>
              <a:t>Azure File Sync - Cost</a:t>
            </a:r>
          </a:p>
        </p:txBody>
      </p:sp>
      <p:sp>
        <p:nvSpPr>
          <p:cNvPr id="3" name="Text Placeholder 2">
            <a:extLst>
              <a:ext uri="{FF2B5EF4-FFF2-40B4-BE49-F238E27FC236}">
                <a16:creationId xmlns:a16="http://schemas.microsoft.com/office/drawing/2014/main" id="{2A541051-9CED-4F1C-B825-395D60F6E4DB}"/>
              </a:ext>
            </a:extLst>
          </p:cNvPr>
          <p:cNvSpPr>
            <a:spLocks noGrp="1"/>
          </p:cNvSpPr>
          <p:nvPr>
            <p:ph type="body" sz="quarter" idx="10"/>
          </p:nvPr>
        </p:nvSpPr>
        <p:spPr>
          <a:xfrm>
            <a:off x="1103445" y="5541235"/>
            <a:ext cx="10972800" cy="672008"/>
          </a:xfrm>
        </p:spPr>
        <p:txBody>
          <a:bodyPr>
            <a:normAutofit fontScale="85000" lnSpcReduction="20000"/>
          </a:bodyPr>
          <a:lstStyle/>
          <a:p>
            <a:r>
              <a:rPr lang="nb-NO" dirty="0"/>
              <a:t>Pricing calculator and more info:</a:t>
            </a:r>
          </a:p>
          <a:p>
            <a:r>
              <a:rPr lang="nb-NO" dirty="0"/>
              <a:t>https://azure.microsoft.com/en-us/pricing/details/storage/files/</a:t>
            </a:r>
          </a:p>
        </p:txBody>
      </p:sp>
      <p:pic>
        <p:nvPicPr>
          <p:cNvPr id="4" name="Picture 3">
            <a:extLst>
              <a:ext uri="{FF2B5EF4-FFF2-40B4-BE49-F238E27FC236}">
                <a16:creationId xmlns:a16="http://schemas.microsoft.com/office/drawing/2014/main" id="{EC37A9C7-3FF2-4953-A387-EEA17911CD9D}"/>
              </a:ext>
            </a:extLst>
          </p:cNvPr>
          <p:cNvPicPr>
            <a:picLocks noChangeAspect="1"/>
          </p:cNvPicPr>
          <p:nvPr/>
        </p:nvPicPr>
        <p:blipFill>
          <a:blip r:embed="rId3"/>
          <a:stretch>
            <a:fillRect/>
          </a:stretch>
        </p:blipFill>
        <p:spPr>
          <a:xfrm>
            <a:off x="431371" y="1988840"/>
            <a:ext cx="10797484" cy="2784309"/>
          </a:xfrm>
          <a:prstGeom prst="rect">
            <a:avLst/>
          </a:prstGeom>
        </p:spPr>
      </p:pic>
    </p:spTree>
    <p:extLst>
      <p:ext uri="{BB962C8B-B14F-4D97-AF65-F5344CB8AC3E}">
        <p14:creationId xmlns:p14="http://schemas.microsoft.com/office/powerpoint/2010/main" val="1799707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96851-4249-4287-A6FB-584C67D86B29}"/>
              </a:ext>
            </a:extLst>
          </p:cNvPr>
          <p:cNvSpPr>
            <a:spLocks noGrp="1"/>
          </p:cNvSpPr>
          <p:nvPr>
            <p:ph type="title"/>
          </p:nvPr>
        </p:nvSpPr>
        <p:spPr>
          <a:xfrm>
            <a:off x="457543" y="192630"/>
            <a:ext cx="10972800" cy="553998"/>
          </a:xfrm>
        </p:spPr>
        <p:txBody>
          <a:bodyPr/>
          <a:lstStyle/>
          <a:p>
            <a:r>
              <a:rPr lang="nb-NO" dirty="0"/>
              <a:t>Head to head</a:t>
            </a:r>
          </a:p>
        </p:txBody>
      </p:sp>
      <p:sp>
        <p:nvSpPr>
          <p:cNvPr id="3" name="Text Placeholder 2">
            <a:extLst>
              <a:ext uri="{FF2B5EF4-FFF2-40B4-BE49-F238E27FC236}">
                <a16:creationId xmlns:a16="http://schemas.microsoft.com/office/drawing/2014/main" id="{94D000EA-FE4D-4E58-8A2F-3511CF62D6B1}"/>
              </a:ext>
            </a:extLst>
          </p:cNvPr>
          <p:cNvSpPr>
            <a:spLocks noGrp="1"/>
          </p:cNvSpPr>
          <p:nvPr>
            <p:ph type="body" sz="quarter" idx="10"/>
          </p:nvPr>
        </p:nvSpPr>
        <p:spPr>
          <a:xfrm>
            <a:off x="2987875" y="5231400"/>
            <a:ext cx="6720747" cy="1344083"/>
          </a:xfrm>
        </p:spPr>
        <p:txBody>
          <a:bodyPr/>
          <a:lstStyle/>
          <a:p>
            <a:r>
              <a:rPr lang="nb-NO" dirty="0"/>
              <a:t>Amazon FSx for Windows File Server</a:t>
            </a:r>
          </a:p>
          <a:p>
            <a:pPr lvl="1"/>
            <a:r>
              <a:rPr lang="nb-NO" dirty="0">
                <a:hlinkClick r:id="rId3"/>
              </a:rPr>
              <a:t>https://aws.amazon.com/fsx/windows</a:t>
            </a:r>
            <a:endParaRPr lang="nb-NO" dirty="0"/>
          </a:p>
          <a:p>
            <a:endParaRPr lang="nb-NO" dirty="0"/>
          </a:p>
        </p:txBody>
      </p:sp>
      <p:graphicFrame>
        <p:nvGraphicFramePr>
          <p:cNvPr id="4" name="Table 3">
            <a:extLst>
              <a:ext uri="{FF2B5EF4-FFF2-40B4-BE49-F238E27FC236}">
                <a16:creationId xmlns:a16="http://schemas.microsoft.com/office/drawing/2014/main" id="{9F1993CA-6D68-401A-BD14-8C2345D0CEEA}"/>
              </a:ext>
            </a:extLst>
          </p:cNvPr>
          <p:cNvGraphicFramePr>
            <a:graphicFrameLocks noGrp="1"/>
          </p:cNvGraphicFramePr>
          <p:nvPr>
            <p:extLst>
              <p:ext uri="{D42A27DB-BD31-4B8C-83A1-F6EECF244321}">
                <p14:modId xmlns:p14="http://schemas.microsoft.com/office/powerpoint/2010/main" val="2315145128"/>
              </p:ext>
            </p:extLst>
          </p:nvPr>
        </p:nvGraphicFramePr>
        <p:xfrm>
          <a:off x="2032000" y="1087835"/>
          <a:ext cx="8128000" cy="3901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21836914"/>
                    </a:ext>
                  </a:extLst>
                </a:gridCol>
                <a:gridCol w="4064000">
                  <a:extLst>
                    <a:ext uri="{9D8B030D-6E8A-4147-A177-3AD203B41FA5}">
                      <a16:colId xmlns:a16="http://schemas.microsoft.com/office/drawing/2014/main" val="2625259362"/>
                    </a:ext>
                  </a:extLst>
                </a:gridCol>
              </a:tblGrid>
              <a:tr h="0">
                <a:tc>
                  <a:txBody>
                    <a:bodyPr/>
                    <a:lstStyle/>
                    <a:p>
                      <a:r>
                        <a:rPr lang="nb-NO" sz="2400" dirty="0"/>
                        <a:t>Amazon FSx</a:t>
                      </a:r>
                    </a:p>
                  </a:txBody>
                  <a:tcPr marL="121920" marR="121920" marT="60960" marB="60960"/>
                </a:tc>
                <a:tc>
                  <a:txBody>
                    <a:bodyPr/>
                    <a:lstStyle/>
                    <a:p>
                      <a:r>
                        <a:rPr lang="nb-NO" sz="2400" dirty="0"/>
                        <a:t>Azure File Sync</a:t>
                      </a:r>
                    </a:p>
                  </a:txBody>
                  <a:tcPr marL="121920" marR="121920" marT="60960" marB="60960"/>
                </a:tc>
                <a:extLst>
                  <a:ext uri="{0D108BD9-81ED-4DB2-BD59-A6C34878D82A}">
                    <a16:rowId xmlns:a16="http://schemas.microsoft.com/office/drawing/2014/main" val="836779517"/>
                  </a:ext>
                </a:extLst>
              </a:tr>
              <a:tr h="853440">
                <a:tc>
                  <a:txBody>
                    <a:bodyPr/>
                    <a:lstStyle/>
                    <a:p>
                      <a:r>
                        <a:rPr lang="nb-NO" sz="2400" dirty="0"/>
                        <a:t>Wrapper around Windows Server</a:t>
                      </a:r>
                    </a:p>
                  </a:txBody>
                  <a:tcPr marL="121920" marR="121920" marT="60960" marB="60960"/>
                </a:tc>
                <a:tc>
                  <a:txBody>
                    <a:bodyPr/>
                    <a:lstStyle/>
                    <a:p>
                      <a:r>
                        <a:rPr lang="nb-NO" sz="2400" dirty="0"/>
                        <a:t>Native SMB built for cloud scale</a:t>
                      </a:r>
                    </a:p>
                  </a:txBody>
                  <a:tcPr marL="121920" marR="121920" marT="60960" marB="60960"/>
                </a:tc>
                <a:extLst>
                  <a:ext uri="{0D108BD9-81ED-4DB2-BD59-A6C34878D82A}">
                    <a16:rowId xmlns:a16="http://schemas.microsoft.com/office/drawing/2014/main" val="1137448390"/>
                  </a:ext>
                </a:extLst>
              </a:tr>
              <a:tr h="853440">
                <a:tc>
                  <a:txBody>
                    <a:bodyPr/>
                    <a:lstStyle/>
                    <a:p>
                      <a:r>
                        <a:rPr lang="nb-NO" sz="2400" dirty="0"/>
                        <a:t>Constrained to features available in Windows Server</a:t>
                      </a:r>
                    </a:p>
                  </a:txBody>
                  <a:tcPr marL="121920" marR="121920" marT="60960" marB="60960"/>
                </a:tc>
                <a:tc>
                  <a:txBody>
                    <a:bodyPr/>
                    <a:lstStyle/>
                    <a:p>
                      <a:r>
                        <a:rPr lang="en-US" sz="2400" kern="1200" dirty="0">
                          <a:solidFill>
                            <a:schemeClr val="dk1"/>
                          </a:solidFill>
                          <a:effectLst/>
                          <a:latin typeface="+mn-lt"/>
                          <a:ea typeface="+mn-ea"/>
                          <a:cs typeface="+mn-cs"/>
                        </a:rPr>
                        <a:t>Cloud-native storage platform</a:t>
                      </a:r>
                      <a:endParaRPr lang="nb-NO" sz="2400" dirty="0"/>
                    </a:p>
                  </a:txBody>
                  <a:tcPr marL="121920" marR="121920" marT="60960" marB="60960"/>
                </a:tc>
                <a:extLst>
                  <a:ext uri="{0D108BD9-81ED-4DB2-BD59-A6C34878D82A}">
                    <a16:rowId xmlns:a16="http://schemas.microsoft.com/office/drawing/2014/main" val="4279407908"/>
                  </a:ext>
                </a:extLst>
              </a:tr>
              <a:tr h="853440">
                <a:tc>
                  <a:txBody>
                    <a:bodyPr/>
                    <a:lstStyle/>
                    <a:p>
                      <a:r>
                        <a:rPr lang="nb-NO" sz="2400" dirty="0"/>
                        <a:t>AD integration</a:t>
                      </a:r>
                    </a:p>
                  </a:txBody>
                  <a:tcPr marL="121920" marR="121920" marT="60960" marB="60960"/>
                </a:tc>
                <a:tc>
                  <a:txBody>
                    <a:bodyPr/>
                    <a:lstStyle/>
                    <a:p>
                      <a:r>
                        <a:rPr lang="nb-NO" sz="2400" dirty="0"/>
                        <a:t>AD and Azure AD integration</a:t>
                      </a:r>
                    </a:p>
                  </a:txBody>
                  <a:tcPr marL="121920" marR="121920" marT="60960" marB="60960"/>
                </a:tc>
                <a:extLst>
                  <a:ext uri="{0D108BD9-81ED-4DB2-BD59-A6C34878D82A}">
                    <a16:rowId xmlns:a16="http://schemas.microsoft.com/office/drawing/2014/main" val="2194153352"/>
                  </a:ext>
                </a:extLst>
              </a:tr>
              <a:tr h="853440">
                <a:tc>
                  <a:txBody>
                    <a:bodyPr/>
                    <a:lstStyle/>
                    <a:p>
                      <a:r>
                        <a:rPr lang="nb-NO" sz="2400" dirty="0"/>
                        <a:t>Premium (SSD) only</a:t>
                      </a:r>
                    </a:p>
                  </a:txBody>
                  <a:tcPr marL="121920" marR="121920" marT="60960" marB="60960"/>
                </a:tc>
                <a:tc>
                  <a:txBody>
                    <a:bodyPr/>
                    <a:lstStyle/>
                    <a:p>
                      <a:r>
                        <a:rPr lang="nb-NO" sz="2400" dirty="0"/>
                        <a:t>Standard (HDD) and Premium</a:t>
                      </a:r>
                    </a:p>
                  </a:txBody>
                  <a:tcPr marL="121920" marR="121920" marT="60960" marB="60960"/>
                </a:tc>
                <a:extLst>
                  <a:ext uri="{0D108BD9-81ED-4DB2-BD59-A6C34878D82A}">
                    <a16:rowId xmlns:a16="http://schemas.microsoft.com/office/drawing/2014/main" val="1466875134"/>
                  </a:ext>
                </a:extLst>
              </a:tr>
            </a:tbl>
          </a:graphicData>
        </a:graphic>
      </p:graphicFrame>
    </p:spTree>
    <p:extLst>
      <p:ext uri="{BB962C8B-B14F-4D97-AF65-F5344CB8AC3E}">
        <p14:creationId xmlns:p14="http://schemas.microsoft.com/office/powerpoint/2010/main" val="431386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42359"/>
        </a:solidFill>
        <a:effectLst/>
      </p:bgPr>
    </p:bg>
    <p:spTree>
      <p:nvGrpSpPr>
        <p:cNvPr id="1" name=""/>
        <p:cNvGrpSpPr/>
        <p:nvPr/>
      </p:nvGrpSpPr>
      <p:grpSpPr>
        <a:xfrm>
          <a:off x="0" y="0"/>
          <a:ext cx="0" cy="0"/>
          <a:chOff x="0" y="0"/>
          <a:chExt cx="0" cy="0"/>
        </a:xfrm>
      </p:grpSpPr>
      <p:pic>
        <p:nvPicPr>
          <p:cNvPr id="83" name="Graphic 82">
            <a:extLst>
              <a:ext uri="{FF2B5EF4-FFF2-40B4-BE49-F238E27FC236}">
                <a16:creationId xmlns:a16="http://schemas.microsoft.com/office/drawing/2014/main" id="{1660F060-E6F2-4169-A242-CDE2D9280B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45281" y="4929141"/>
            <a:ext cx="8051293" cy="2579957"/>
          </a:xfrm>
          <a:prstGeom prst="rect">
            <a:avLst/>
          </a:prstGeom>
        </p:spPr>
      </p:pic>
      <p:grpSp>
        <p:nvGrpSpPr>
          <p:cNvPr id="27" name="CIRCLE">
            <a:extLst>
              <a:ext uri="{FF2B5EF4-FFF2-40B4-BE49-F238E27FC236}">
                <a16:creationId xmlns:a16="http://schemas.microsoft.com/office/drawing/2014/main" id="{92BDBE93-0D02-4454-AD68-59A71E3407D9}"/>
              </a:ext>
            </a:extLst>
          </p:cNvPr>
          <p:cNvGrpSpPr/>
          <p:nvPr/>
        </p:nvGrpSpPr>
        <p:grpSpPr>
          <a:xfrm>
            <a:off x="-545280" y="-525721"/>
            <a:ext cx="3777601" cy="3800729"/>
            <a:chOff x="3967045" y="550462"/>
            <a:chExt cx="3080385" cy="3099245"/>
          </a:xfrm>
        </p:grpSpPr>
        <p:pic>
          <p:nvPicPr>
            <p:cNvPr id="23" name="Graphic 22">
              <a:extLst>
                <a:ext uri="{FF2B5EF4-FFF2-40B4-BE49-F238E27FC236}">
                  <a16:creationId xmlns:a16="http://schemas.microsoft.com/office/drawing/2014/main" id="{AEF04691-A66B-4AD7-8E7A-FAE5A8A78D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131" y="1345591"/>
              <a:ext cx="2443353" cy="1177671"/>
            </a:xfrm>
            <a:prstGeom prst="rect">
              <a:avLst/>
            </a:prstGeom>
          </p:spPr>
        </p:pic>
        <p:grpSp>
          <p:nvGrpSpPr>
            <p:cNvPr id="26" name="Group 25">
              <a:extLst>
                <a:ext uri="{FF2B5EF4-FFF2-40B4-BE49-F238E27FC236}">
                  <a16:creationId xmlns:a16="http://schemas.microsoft.com/office/drawing/2014/main" id="{8DAC6A0F-339E-44D6-BE5F-2DA460A6B040}"/>
                </a:ext>
              </a:extLst>
            </p:cNvPr>
            <p:cNvGrpSpPr/>
            <p:nvPr/>
          </p:nvGrpSpPr>
          <p:grpSpPr>
            <a:xfrm>
              <a:off x="3967045" y="550462"/>
              <a:ext cx="3080385" cy="3099245"/>
              <a:chOff x="3967045" y="550462"/>
              <a:chExt cx="3080385" cy="3099245"/>
            </a:xfrm>
          </p:grpSpPr>
          <p:pic>
            <p:nvPicPr>
              <p:cNvPr id="17" name="Graphic 16">
                <a:extLst>
                  <a:ext uri="{FF2B5EF4-FFF2-40B4-BE49-F238E27FC236}">
                    <a16:creationId xmlns:a16="http://schemas.microsoft.com/office/drawing/2014/main" id="{C352A1C1-18D9-4054-91E6-7207808FA0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7045" y="550462"/>
                <a:ext cx="3080385" cy="3099245"/>
              </a:xfrm>
              <a:prstGeom prst="rect">
                <a:avLst/>
              </a:prstGeom>
            </p:spPr>
          </p:pic>
          <p:pic>
            <p:nvPicPr>
              <p:cNvPr id="25" name="Graphic 24">
                <a:extLst>
                  <a:ext uri="{FF2B5EF4-FFF2-40B4-BE49-F238E27FC236}">
                    <a16:creationId xmlns:a16="http://schemas.microsoft.com/office/drawing/2014/main" id="{77B16789-EF5E-4E33-9080-BC3CE40D8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20481" y="2344345"/>
                <a:ext cx="2208657" cy="915734"/>
              </a:xfrm>
              <a:prstGeom prst="rect">
                <a:avLst/>
              </a:prstGeom>
            </p:spPr>
          </p:pic>
        </p:grpSp>
      </p:grpSp>
      <p:pic>
        <p:nvPicPr>
          <p:cNvPr id="21" name="Azure Files Logo">
            <a:extLst>
              <a:ext uri="{FF2B5EF4-FFF2-40B4-BE49-F238E27FC236}">
                <a16:creationId xmlns:a16="http://schemas.microsoft.com/office/drawing/2014/main" id="{0D834B0D-67D8-4D71-8AB3-047922DA58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4191" y="816519"/>
            <a:ext cx="1051411" cy="949984"/>
          </a:xfrm>
          <a:prstGeom prst="rect">
            <a:avLst/>
          </a:prstGeom>
        </p:spPr>
      </p:pic>
      <p:pic>
        <p:nvPicPr>
          <p:cNvPr id="32" name="Graphic 31">
            <a:extLst>
              <a:ext uri="{FF2B5EF4-FFF2-40B4-BE49-F238E27FC236}">
                <a16:creationId xmlns:a16="http://schemas.microsoft.com/office/drawing/2014/main" id="{A5B2B1B6-8B1E-4A74-B225-B853025B8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7134" y="3877758"/>
            <a:ext cx="8051293" cy="2579957"/>
          </a:xfrm>
          <a:prstGeom prst="rect">
            <a:avLst/>
          </a:prstGeom>
        </p:spPr>
      </p:pic>
      <p:pic>
        <p:nvPicPr>
          <p:cNvPr id="33" name="Graphic 32">
            <a:extLst>
              <a:ext uri="{FF2B5EF4-FFF2-40B4-BE49-F238E27FC236}">
                <a16:creationId xmlns:a16="http://schemas.microsoft.com/office/drawing/2014/main" id="{3414826D-0BCE-4961-8A22-93C66E4AAC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61845" y="4319883"/>
            <a:ext cx="10462680" cy="2665670"/>
          </a:xfrm>
          <a:prstGeom prst="rect">
            <a:avLst/>
          </a:prstGeom>
        </p:spPr>
      </p:pic>
      <p:pic>
        <p:nvPicPr>
          <p:cNvPr id="34" name="Graphic 33">
            <a:extLst>
              <a:ext uri="{FF2B5EF4-FFF2-40B4-BE49-F238E27FC236}">
                <a16:creationId xmlns:a16="http://schemas.microsoft.com/office/drawing/2014/main" id="{DDFE38EA-447B-4211-BD3B-9973CFB7DB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1148298">
            <a:off x="-1034800" y="4696614"/>
            <a:ext cx="6281094" cy="2511210"/>
          </a:xfrm>
          <a:prstGeom prst="rect">
            <a:avLst/>
          </a:prstGeom>
        </p:spPr>
      </p:pic>
      <p:pic>
        <p:nvPicPr>
          <p:cNvPr id="35" name="Graphic 34">
            <a:extLst>
              <a:ext uri="{FF2B5EF4-FFF2-40B4-BE49-F238E27FC236}">
                <a16:creationId xmlns:a16="http://schemas.microsoft.com/office/drawing/2014/main" id="{54560E1B-0F8B-4AE9-BDA5-F8E63AD4505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6141" y="5462382"/>
            <a:ext cx="6755666" cy="1858663"/>
          </a:xfrm>
          <a:prstGeom prst="rect">
            <a:avLst/>
          </a:prstGeom>
        </p:spPr>
      </p:pic>
      <p:pic>
        <p:nvPicPr>
          <p:cNvPr id="36" name="Graphic 35">
            <a:extLst>
              <a:ext uri="{FF2B5EF4-FFF2-40B4-BE49-F238E27FC236}">
                <a16:creationId xmlns:a16="http://schemas.microsoft.com/office/drawing/2014/main" id="{5C4D2C98-65E9-4EA5-B3CB-32B7C06EB69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929203" y="5622577"/>
            <a:ext cx="6519891" cy="1617115"/>
          </a:xfrm>
          <a:prstGeom prst="rect">
            <a:avLst/>
          </a:prstGeom>
        </p:spPr>
      </p:pic>
      <p:grpSp>
        <p:nvGrpSpPr>
          <p:cNvPr id="51" name="HQ Cluster">
            <a:extLst>
              <a:ext uri="{FF2B5EF4-FFF2-40B4-BE49-F238E27FC236}">
                <a16:creationId xmlns:a16="http://schemas.microsoft.com/office/drawing/2014/main" id="{5411E026-89D4-4949-82F5-EB9E9FFE0CBB}"/>
              </a:ext>
            </a:extLst>
          </p:cNvPr>
          <p:cNvGrpSpPr/>
          <p:nvPr/>
        </p:nvGrpSpPr>
        <p:grpSpPr>
          <a:xfrm>
            <a:off x="136757" y="3292193"/>
            <a:ext cx="1312738" cy="1126991"/>
            <a:chOff x="4595158" y="2102152"/>
            <a:chExt cx="1312924" cy="1127151"/>
          </a:xfrm>
        </p:grpSpPr>
        <p:pic>
          <p:nvPicPr>
            <p:cNvPr id="43" name="Graphic 42">
              <a:extLst>
                <a:ext uri="{FF2B5EF4-FFF2-40B4-BE49-F238E27FC236}">
                  <a16:creationId xmlns:a16="http://schemas.microsoft.com/office/drawing/2014/main" id="{2A5204C3-9BB6-4A90-85C0-C16AB1CB16E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708322" y="2152329"/>
              <a:ext cx="491490" cy="704850"/>
            </a:xfrm>
            <a:prstGeom prst="rect">
              <a:avLst/>
            </a:prstGeom>
          </p:spPr>
        </p:pic>
        <p:pic>
          <p:nvPicPr>
            <p:cNvPr id="45" name="Graphic 44">
              <a:extLst>
                <a:ext uri="{FF2B5EF4-FFF2-40B4-BE49-F238E27FC236}">
                  <a16:creationId xmlns:a16="http://schemas.microsoft.com/office/drawing/2014/main" id="{D1F68C82-1077-4CF0-B767-C5867E795D1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256847" y="2152329"/>
              <a:ext cx="491490" cy="704850"/>
            </a:xfrm>
            <a:prstGeom prst="rect">
              <a:avLst/>
            </a:prstGeom>
          </p:spPr>
        </p:pic>
        <p:sp>
          <p:nvSpPr>
            <p:cNvPr id="48" name="Left Bracket 47">
              <a:extLst>
                <a:ext uri="{FF2B5EF4-FFF2-40B4-BE49-F238E27FC236}">
                  <a16:creationId xmlns:a16="http://schemas.microsoft.com/office/drawing/2014/main" id="{E6CB5F4F-6907-4379-854E-9A72D248451A}"/>
                </a:ext>
              </a:extLst>
            </p:cNvPr>
            <p:cNvSpPr/>
            <p:nvPr/>
          </p:nvSpPr>
          <p:spPr>
            <a:xfrm rot="5400000">
              <a:off x="5198930" y="1546832"/>
              <a:ext cx="81400" cy="1192039"/>
            </a:xfrm>
            <a:prstGeom prst="leftBracket">
              <a:avLst>
                <a:gd name="adj" fmla="val 0"/>
              </a:avLst>
            </a:prstGeom>
            <a:ln w="31750">
              <a:solidFill>
                <a:schemeClr val="bg1">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78F6B12A-D332-4BE0-954D-C3BE3F34FF3F}"/>
                </a:ext>
              </a:extLst>
            </p:cNvPr>
            <p:cNvSpPr txBox="1"/>
            <p:nvPr/>
          </p:nvSpPr>
          <p:spPr>
            <a:xfrm>
              <a:off x="4595158" y="2854457"/>
              <a:ext cx="1312924" cy="374846"/>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HQ Cluster</a:t>
              </a:r>
            </a:p>
          </p:txBody>
        </p:sp>
      </p:grpSp>
      <p:grpSp>
        <p:nvGrpSpPr>
          <p:cNvPr id="52" name="Branch 1">
            <a:extLst>
              <a:ext uri="{FF2B5EF4-FFF2-40B4-BE49-F238E27FC236}">
                <a16:creationId xmlns:a16="http://schemas.microsoft.com/office/drawing/2014/main" id="{12A8D3E9-2FEC-489A-85C9-98E8FD3DB6AF}"/>
              </a:ext>
            </a:extLst>
          </p:cNvPr>
          <p:cNvGrpSpPr/>
          <p:nvPr/>
        </p:nvGrpSpPr>
        <p:grpSpPr>
          <a:xfrm>
            <a:off x="1972289" y="2752102"/>
            <a:ext cx="896272" cy="1078780"/>
            <a:chOff x="6647518" y="1914739"/>
            <a:chExt cx="896399" cy="1078933"/>
          </a:xfrm>
        </p:grpSpPr>
        <p:pic>
          <p:nvPicPr>
            <p:cNvPr id="44" name="Graphic 43">
              <a:extLst>
                <a:ext uri="{FF2B5EF4-FFF2-40B4-BE49-F238E27FC236}">
                  <a16:creationId xmlns:a16="http://schemas.microsoft.com/office/drawing/2014/main" id="{8AE2E294-B43E-48CC-A5FF-989E8D86382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2760" y="1914739"/>
              <a:ext cx="491490" cy="704850"/>
            </a:xfrm>
            <a:prstGeom prst="rect">
              <a:avLst/>
            </a:prstGeom>
          </p:spPr>
        </p:pic>
        <p:sp>
          <p:nvSpPr>
            <p:cNvPr id="50" name="TextBox 49">
              <a:extLst>
                <a:ext uri="{FF2B5EF4-FFF2-40B4-BE49-F238E27FC236}">
                  <a16:creationId xmlns:a16="http://schemas.microsoft.com/office/drawing/2014/main" id="{6CC8A22D-7D92-4880-B098-22D8A949347E}"/>
                </a:ext>
              </a:extLst>
            </p:cNvPr>
            <p:cNvSpPr txBox="1"/>
            <p:nvPr/>
          </p:nvSpPr>
          <p:spPr>
            <a:xfrm>
              <a:off x="6647518" y="2618826"/>
              <a:ext cx="896399" cy="374846"/>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Branch</a:t>
              </a:r>
            </a:p>
          </p:txBody>
        </p:sp>
      </p:grpSp>
      <p:grpSp>
        <p:nvGrpSpPr>
          <p:cNvPr id="54" name="Branch 2">
            <a:extLst>
              <a:ext uri="{FF2B5EF4-FFF2-40B4-BE49-F238E27FC236}">
                <a16:creationId xmlns:a16="http://schemas.microsoft.com/office/drawing/2014/main" id="{6747AB1E-1A3F-44B8-BF3F-8B672F5B1C4B}"/>
              </a:ext>
            </a:extLst>
          </p:cNvPr>
          <p:cNvGrpSpPr/>
          <p:nvPr/>
        </p:nvGrpSpPr>
        <p:grpSpPr>
          <a:xfrm>
            <a:off x="2854356" y="1417257"/>
            <a:ext cx="896272" cy="1078780"/>
            <a:chOff x="6647518" y="1914739"/>
            <a:chExt cx="896399" cy="1078933"/>
          </a:xfrm>
        </p:grpSpPr>
        <p:pic>
          <p:nvPicPr>
            <p:cNvPr id="55" name="Graphic 54">
              <a:extLst>
                <a:ext uri="{FF2B5EF4-FFF2-40B4-BE49-F238E27FC236}">
                  <a16:creationId xmlns:a16="http://schemas.microsoft.com/office/drawing/2014/main" id="{D673EAFF-AB4C-443E-B3E3-3FE7220E35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2760" y="1914739"/>
              <a:ext cx="491490" cy="704850"/>
            </a:xfrm>
            <a:prstGeom prst="rect">
              <a:avLst/>
            </a:prstGeom>
          </p:spPr>
        </p:pic>
        <p:sp>
          <p:nvSpPr>
            <p:cNvPr id="56" name="TextBox 55">
              <a:extLst>
                <a:ext uri="{FF2B5EF4-FFF2-40B4-BE49-F238E27FC236}">
                  <a16:creationId xmlns:a16="http://schemas.microsoft.com/office/drawing/2014/main" id="{C5E8CB9A-13AC-4B58-818D-8B13D80163E6}"/>
                </a:ext>
              </a:extLst>
            </p:cNvPr>
            <p:cNvSpPr txBox="1"/>
            <p:nvPr/>
          </p:nvSpPr>
          <p:spPr>
            <a:xfrm>
              <a:off x="6647518" y="2618826"/>
              <a:ext cx="896399" cy="374846"/>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Branch</a:t>
              </a:r>
            </a:p>
          </p:txBody>
        </p:sp>
      </p:grpSp>
      <p:sp>
        <p:nvSpPr>
          <p:cNvPr id="57" name="Centralize">
            <a:extLst>
              <a:ext uri="{FF2B5EF4-FFF2-40B4-BE49-F238E27FC236}">
                <a16:creationId xmlns:a16="http://schemas.microsoft.com/office/drawing/2014/main" id="{7C07FF2A-D183-4DEB-B6F2-EEA980D11ED0}"/>
              </a:ext>
            </a:extLst>
          </p:cNvPr>
          <p:cNvSpPr txBox="1"/>
          <p:nvPr/>
        </p:nvSpPr>
        <p:spPr>
          <a:xfrm>
            <a:off x="4541123" y="2017434"/>
            <a:ext cx="5563106" cy="46897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Centralize file services in Azure storage</a:t>
            </a:r>
          </a:p>
        </p:txBody>
      </p:sp>
      <p:sp>
        <p:nvSpPr>
          <p:cNvPr id="58" name="Cache">
            <a:extLst>
              <a:ext uri="{FF2B5EF4-FFF2-40B4-BE49-F238E27FC236}">
                <a16:creationId xmlns:a16="http://schemas.microsoft.com/office/drawing/2014/main" id="{41C05720-68CE-4FDA-A3B1-BD72F140F7D2}"/>
              </a:ext>
            </a:extLst>
          </p:cNvPr>
          <p:cNvSpPr txBox="1"/>
          <p:nvPr/>
        </p:nvSpPr>
        <p:spPr>
          <a:xfrm>
            <a:off x="4541123" y="2587164"/>
            <a:ext cx="7617224" cy="46897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Cache in multiple locations for fast, local performance</a:t>
            </a:r>
          </a:p>
        </p:txBody>
      </p:sp>
      <p:sp>
        <p:nvSpPr>
          <p:cNvPr id="59" name="Backup">
            <a:extLst>
              <a:ext uri="{FF2B5EF4-FFF2-40B4-BE49-F238E27FC236}">
                <a16:creationId xmlns:a16="http://schemas.microsoft.com/office/drawing/2014/main" id="{85D91CC0-912E-4A25-850A-D5AC5258B027}"/>
              </a:ext>
            </a:extLst>
          </p:cNvPr>
          <p:cNvSpPr txBox="1"/>
          <p:nvPr/>
        </p:nvSpPr>
        <p:spPr>
          <a:xfrm>
            <a:off x="4541123" y="3156893"/>
            <a:ext cx="5612920" cy="46897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Utilize cloud-based backup and fast DR</a:t>
            </a:r>
          </a:p>
        </p:txBody>
      </p:sp>
      <p:sp>
        <p:nvSpPr>
          <p:cNvPr id="60" name="AFS HEDALINE">
            <a:extLst>
              <a:ext uri="{FF2B5EF4-FFF2-40B4-BE49-F238E27FC236}">
                <a16:creationId xmlns:a16="http://schemas.microsoft.com/office/drawing/2014/main" id="{6E9E8B15-2DA0-4C20-B419-BF1DD21F8B9A}"/>
              </a:ext>
            </a:extLst>
          </p:cNvPr>
          <p:cNvSpPr txBox="1"/>
          <p:nvPr/>
        </p:nvSpPr>
        <p:spPr>
          <a:xfrm>
            <a:off x="4517134" y="423093"/>
            <a:ext cx="4619071" cy="84562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File Sync</a:t>
            </a:r>
          </a:p>
        </p:txBody>
      </p:sp>
      <p:grpSp>
        <p:nvGrpSpPr>
          <p:cNvPr id="79" name="Line Branch 2">
            <a:extLst>
              <a:ext uri="{FF2B5EF4-FFF2-40B4-BE49-F238E27FC236}">
                <a16:creationId xmlns:a16="http://schemas.microsoft.com/office/drawing/2014/main" id="{80807B16-C62C-49E3-81A0-340BF904A850}"/>
              </a:ext>
            </a:extLst>
          </p:cNvPr>
          <p:cNvGrpSpPr/>
          <p:nvPr/>
        </p:nvGrpSpPr>
        <p:grpSpPr>
          <a:xfrm>
            <a:off x="1481789" y="1096221"/>
            <a:ext cx="1532646" cy="321036"/>
            <a:chOff x="1481134" y="1095890"/>
            <a:chExt cx="1532864" cy="321081"/>
          </a:xfrm>
        </p:grpSpPr>
        <p:cxnSp>
          <p:nvCxnSpPr>
            <p:cNvPr id="64" name="Straight Connector 63">
              <a:extLst>
                <a:ext uri="{FF2B5EF4-FFF2-40B4-BE49-F238E27FC236}">
                  <a16:creationId xmlns:a16="http://schemas.microsoft.com/office/drawing/2014/main" id="{B25F1C89-815C-4D85-8CF5-9A52D83B06A6}"/>
                </a:ext>
              </a:extLst>
            </p:cNvPr>
            <p:cNvCxnSpPr>
              <a:cxnSpLocks/>
            </p:cNvCxnSpPr>
            <p:nvPr/>
          </p:nvCxnSpPr>
          <p:spPr>
            <a:xfrm>
              <a:off x="1481134" y="1291206"/>
              <a:ext cx="1532864" cy="125765"/>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9599398-2032-4079-8DC2-1E1D68E4EA71}"/>
                </a:ext>
              </a:extLst>
            </p:cNvPr>
            <p:cNvSpPr txBox="1"/>
            <p:nvPr/>
          </p:nvSpPr>
          <p:spPr>
            <a:xfrm rot="255551">
              <a:off x="2258750" y="1095890"/>
              <a:ext cx="693203" cy="28071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 sync</a:t>
              </a:r>
            </a:p>
          </p:txBody>
        </p:sp>
      </p:grpSp>
      <p:grpSp>
        <p:nvGrpSpPr>
          <p:cNvPr id="80" name="Line Branch 1">
            <a:extLst>
              <a:ext uri="{FF2B5EF4-FFF2-40B4-BE49-F238E27FC236}">
                <a16:creationId xmlns:a16="http://schemas.microsoft.com/office/drawing/2014/main" id="{85601CF9-DD39-495A-9ACE-FE24AA45C75C}"/>
              </a:ext>
            </a:extLst>
          </p:cNvPr>
          <p:cNvGrpSpPr/>
          <p:nvPr/>
        </p:nvGrpSpPr>
        <p:grpSpPr>
          <a:xfrm>
            <a:off x="1253225" y="1650642"/>
            <a:ext cx="888080" cy="1072476"/>
            <a:chOff x="1252538" y="1650389"/>
            <a:chExt cx="888206" cy="1072628"/>
          </a:xfrm>
        </p:grpSpPr>
        <p:cxnSp>
          <p:nvCxnSpPr>
            <p:cNvPr id="70" name="Straight Connector 69">
              <a:extLst>
                <a:ext uri="{FF2B5EF4-FFF2-40B4-BE49-F238E27FC236}">
                  <a16:creationId xmlns:a16="http://schemas.microsoft.com/office/drawing/2014/main" id="{E8EEB790-7A69-480E-9A8C-BDCA95A37751}"/>
                </a:ext>
              </a:extLst>
            </p:cNvPr>
            <p:cNvCxnSpPr>
              <a:cxnSpLocks/>
            </p:cNvCxnSpPr>
            <p:nvPr/>
          </p:nvCxnSpPr>
          <p:spPr>
            <a:xfrm>
              <a:off x="1252538" y="1650389"/>
              <a:ext cx="888206" cy="1072628"/>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247DF52-43EE-4B9B-8640-673B4735FD1F}"/>
                </a:ext>
              </a:extLst>
            </p:cNvPr>
            <p:cNvSpPr txBox="1"/>
            <p:nvPr/>
          </p:nvSpPr>
          <p:spPr>
            <a:xfrm rot="3025556">
              <a:off x="1604367" y="2130066"/>
              <a:ext cx="693203" cy="28071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 sync</a:t>
              </a:r>
            </a:p>
          </p:txBody>
        </p:sp>
      </p:grpSp>
      <p:grpSp>
        <p:nvGrpSpPr>
          <p:cNvPr id="81" name="Line HQ">
            <a:extLst>
              <a:ext uri="{FF2B5EF4-FFF2-40B4-BE49-F238E27FC236}">
                <a16:creationId xmlns:a16="http://schemas.microsoft.com/office/drawing/2014/main" id="{B8F61216-6460-4D64-B25C-06F45EDBC683}"/>
              </a:ext>
            </a:extLst>
          </p:cNvPr>
          <p:cNvGrpSpPr/>
          <p:nvPr/>
        </p:nvGrpSpPr>
        <p:grpSpPr>
          <a:xfrm>
            <a:off x="513761" y="1650642"/>
            <a:ext cx="332681" cy="1583847"/>
            <a:chOff x="512969" y="1650389"/>
            <a:chExt cx="332728" cy="1584071"/>
          </a:xfrm>
        </p:grpSpPr>
        <p:cxnSp>
          <p:nvCxnSpPr>
            <p:cNvPr id="73" name="Straight Connector 72">
              <a:extLst>
                <a:ext uri="{FF2B5EF4-FFF2-40B4-BE49-F238E27FC236}">
                  <a16:creationId xmlns:a16="http://schemas.microsoft.com/office/drawing/2014/main" id="{04EF2DCD-5F47-49AA-B662-CE29FEC3390C}"/>
                </a:ext>
              </a:extLst>
            </p:cNvPr>
            <p:cNvCxnSpPr>
              <a:cxnSpLocks/>
            </p:cNvCxnSpPr>
            <p:nvPr/>
          </p:nvCxnSpPr>
          <p:spPr>
            <a:xfrm flipH="1">
              <a:off x="764317" y="1650389"/>
              <a:ext cx="81380" cy="1584071"/>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F7AE4F4-C2E4-421F-A8C8-8EE623C96E8B}"/>
                </a:ext>
              </a:extLst>
            </p:cNvPr>
            <p:cNvSpPr txBox="1"/>
            <p:nvPr/>
          </p:nvSpPr>
          <p:spPr>
            <a:xfrm rot="16363616">
              <a:off x="306726" y="2402756"/>
              <a:ext cx="693203" cy="28071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 sync</a:t>
              </a:r>
            </a:p>
          </p:txBody>
        </p:sp>
      </p:grpSp>
    </p:spTree>
    <p:extLst>
      <p:ext uri="{BB962C8B-B14F-4D97-AF65-F5344CB8AC3E}">
        <p14:creationId xmlns:p14="http://schemas.microsoft.com/office/powerpoint/2010/main" val="415990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500" fill="hold"/>
                                        <p:tgtEl>
                                          <p:spTgt spid="32"/>
                                        </p:tgtEl>
                                        <p:attrNameLst>
                                          <p:attrName>ppt_x</p:attrName>
                                        </p:attrNameLst>
                                      </p:cBhvr>
                                      <p:tavLst>
                                        <p:tav tm="0">
                                          <p:val>
                                            <p:strVal val="1+#ppt_w/2"/>
                                          </p:val>
                                        </p:tav>
                                        <p:tav tm="100000">
                                          <p:val>
                                            <p:strVal val="#ppt_x"/>
                                          </p:val>
                                        </p:tav>
                                      </p:tavLst>
                                    </p:anim>
                                    <p:anim calcmode="lin" valueType="num">
                                      <p:cBhvr additive="base">
                                        <p:cTn id="8" dur="3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3500" fill="hold"/>
                                        <p:tgtEl>
                                          <p:spTgt spid="33"/>
                                        </p:tgtEl>
                                        <p:attrNameLst>
                                          <p:attrName>ppt_x</p:attrName>
                                        </p:attrNameLst>
                                      </p:cBhvr>
                                      <p:tavLst>
                                        <p:tav tm="0">
                                          <p:val>
                                            <p:strVal val="#ppt_x"/>
                                          </p:val>
                                        </p:tav>
                                        <p:tav tm="100000">
                                          <p:val>
                                            <p:strVal val="#ppt_x"/>
                                          </p:val>
                                        </p:tav>
                                      </p:tavLst>
                                    </p:anim>
                                    <p:anim calcmode="lin" valueType="num">
                                      <p:cBhvr additive="base">
                                        <p:cTn id="12" dur="3500" fill="hold"/>
                                        <p:tgtEl>
                                          <p:spTgt spid="33"/>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3000"/>
                                        <p:tgtEl>
                                          <p:spTgt spid="35"/>
                                        </p:tgtEl>
                                      </p:cBhvr>
                                    </p:animEffect>
                                    <p:anim calcmode="lin" valueType="num">
                                      <p:cBhvr>
                                        <p:cTn id="16" dur="3000" fill="hold"/>
                                        <p:tgtEl>
                                          <p:spTgt spid="35"/>
                                        </p:tgtEl>
                                        <p:attrNameLst>
                                          <p:attrName>ppt_x</p:attrName>
                                        </p:attrNameLst>
                                      </p:cBhvr>
                                      <p:tavLst>
                                        <p:tav tm="0">
                                          <p:val>
                                            <p:strVal val="#ppt_x"/>
                                          </p:val>
                                        </p:tav>
                                        <p:tav tm="100000">
                                          <p:val>
                                            <p:strVal val="#ppt_x"/>
                                          </p:val>
                                        </p:tav>
                                      </p:tavLst>
                                    </p:anim>
                                    <p:anim calcmode="lin" valueType="num">
                                      <p:cBhvr>
                                        <p:cTn id="17" dur="30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3000"/>
                                        <p:tgtEl>
                                          <p:spTgt spid="36"/>
                                        </p:tgtEl>
                                      </p:cBhvr>
                                    </p:animEffect>
                                    <p:anim calcmode="lin" valueType="num">
                                      <p:cBhvr>
                                        <p:cTn id="21" dur="3000" fill="hold"/>
                                        <p:tgtEl>
                                          <p:spTgt spid="36"/>
                                        </p:tgtEl>
                                        <p:attrNameLst>
                                          <p:attrName>ppt_x</p:attrName>
                                        </p:attrNameLst>
                                      </p:cBhvr>
                                      <p:tavLst>
                                        <p:tav tm="0">
                                          <p:val>
                                            <p:strVal val="#ppt_x"/>
                                          </p:val>
                                        </p:tav>
                                        <p:tav tm="100000">
                                          <p:val>
                                            <p:strVal val="#ppt_x"/>
                                          </p:val>
                                        </p:tav>
                                      </p:tavLst>
                                    </p:anim>
                                    <p:anim calcmode="lin" valueType="num">
                                      <p:cBhvr>
                                        <p:cTn id="22" dur="3000" fill="hold"/>
                                        <p:tgtEl>
                                          <p:spTgt spid="36"/>
                                        </p:tgtEl>
                                        <p:attrNameLst>
                                          <p:attrName>ppt_y</p:attrName>
                                        </p:attrNameLst>
                                      </p:cBhvr>
                                      <p:tavLst>
                                        <p:tav tm="0">
                                          <p:val>
                                            <p:strVal val="#ppt_y+.1"/>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3500" fill="hold"/>
                                        <p:tgtEl>
                                          <p:spTgt spid="34"/>
                                        </p:tgtEl>
                                        <p:attrNameLst>
                                          <p:attrName>ppt_x</p:attrName>
                                        </p:attrNameLst>
                                      </p:cBhvr>
                                      <p:tavLst>
                                        <p:tav tm="0">
                                          <p:val>
                                            <p:strVal val="0-#ppt_w/2"/>
                                          </p:val>
                                        </p:tav>
                                        <p:tav tm="100000">
                                          <p:val>
                                            <p:strVal val="#ppt_x"/>
                                          </p:val>
                                        </p:tav>
                                      </p:tavLst>
                                    </p:anim>
                                    <p:anim calcmode="lin" valueType="num">
                                      <p:cBhvr additive="base">
                                        <p:cTn id="26" dur="3500" fill="hold"/>
                                        <p:tgtEl>
                                          <p:spTgt spid="34"/>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2000"/>
                                        <p:tgtEl>
                                          <p:spTgt spid="60"/>
                                        </p:tgtEl>
                                      </p:cBhvr>
                                    </p:animEffect>
                                  </p:childTnLst>
                                </p:cTn>
                              </p:par>
                              <p:par>
                                <p:cTn id="30" presetID="42"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3500"/>
                                        <p:tgtEl>
                                          <p:spTgt spid="83"/>
                                        </p:tgtEl>
                                      </p:cBhvr>
                                    </p:animEffect>
                                    <p:anim calcmode="lin" valueType="num">
                                      <p:cBhvr>
                                        <p:cTn id="33" dur="3500" fill="hold"/>
                                        <p:tgtEl>
                                          <p:spTgt spid="83"/>
                                        </p:tgtEl>
                                        <p:attrNameLst>
                                          <p:attrName>ppt_x</p:attrName>
                                        </p:attrNameLst>
                                      </p:cBhvr>
                                      <p:tavLst>
                                        <p:tav tm="0">
                                          <p:val>
                                            <p:strVal val="#ppt_x"/>
                                          </p:val>
                                        </p:tav>
                                        <p:tav tm="100000">
                                          <p:val>
                                            <p:strVal val="#ppt_x"/>
                                          </p:val>
                                        </p:tav>
                                      </p:tavLst>
                                    </p:anim>
                                    <p:anim calcmode="lin" valueType="num">
                                      <p:cBhvr>
                                        <p:cTn id="34" dur="3500" fill="hold"/>
                                        <p:tgtEl>
                                          <p:spTgt spid="83"/>
                                        </p:tgtEl>
                                        <p:attrNameLst>
                                          <p:attrName>ppt_y</p:attrName>
                                        </p:attrNameLst>
                                      </p:cBhvr>
                                      <p:tavLst>
                                        <p:tav tm="0">
                                          <p:val>
                                            <p:strVal val="#ppt_y+.1"/>
                                          </p:val>
                                        </p:tav>
                                        <p:tav tm="100000">
                                          <p:val>
                                            <p:strVal val="#ppt_y"/>
                                          </p:val>
                                        </p:tav>
                                      </p:tavLst>
                                    </p:anim>
                                  </p:childTnLst>
                                </p:cTn>
                              </p:par>
                              <p:par>
                                <p:cTn id="35" presetID="22" presetClass="entr" presetSubtype="8"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par>
                                <p:cTn id="38" presetID="47"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anim calcmode="lin" valueType="num">
                                      <p:cBhvr>
                                        <p:cTn id="41" dur="1000" fill="hold"/>
                                        <p:tgtEl>
                                          <p:spTgt spid="27"/>
                                        </p:tgtEl>
                                        <p:attrNameLst>
                                          <p:attrName>ppt_x</p:attrName>
                                        </p:attrNameLst>
                                      </p:cBhvr>
                                      <p:tavLst>
                                        <p:tav tm="0">
                                          <p:val>
                                            <p:strVal val="#ppt_x"/>
                                          </p:val>
                                        </p:tav>
                                        <p:tav tm="100000">
                                          <p:val>
                                            <p:strVal val="#ppt_x"/>
                                          </p:val>
                                        </p:tav>
                                      </p:tavLst>
                                    </p:anim>
                                    <p:anim calcmode="lin" valueType="num">
                                      <p:cBhvr>
                                        <p:cTn id="42" dur="1000" fill="hold"/>
                                        <p:tgtEl>
                                          <p:spTgt spid="27"/>
                                        </p:tgtEl>
                                        <p:attrNameLst>
                                          <p:attrName>ppt_y</p:attrName>
                                        </p:attrNameLst>
                                      </p:cBhvr>
                                      <p:tavLst>
                                        <p:tav tm="0">
                                          <p:val>
                                            <p:strVal val="#ppt_y-.1"/>
                                          </p:val>
                                        </p:tav>
                                        <p:tav tm="100000">
                                          <p:val>
                                            <p:strVal val="#ppt_y"/>
                                          </p:val>
                                        </p:tav>
                                      </p:tavLst>
                                    </p:anim>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25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par>
                                <p:cTn id="52" presetID="22" presetClass="entr" presetSubtype="8" fill="hold"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wipe(left)">
                                      <p:cBhvr>
                                        <p:cTn id="54" dur="500"/>
                                        <p:tgtEl>
                                          <p:spTgt spid="79"/>
                                        </p:tgtEl>
                                      </p:cBhvr>
                                    </p:animEffect>
                                  </p:childTnLst>
                                </p:cTn>
                              </p:par>
                              <p:par>
                                <p:cTn id="55" presetID="22" presetClass="entr" presetSubtype="1"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up)">
                                      <p:cBhvr>
                                        <p:cTn id="57" dur="500"/>
                                        <p:tgtEl>
                                          <p:spTgt spid="80"/>
                                        </p:tgtEl>
                                      </p:cBhvr>
                                    </p:animEffect>
                                  </p:childTnLst>
                                </p:cTn>
                              </p:par>
                              <p:par>
                                <p:cTn id="58" presetID="22" presetClass="entr" presetSubtype="1" fill="hold"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wipe(up)">
                                      <p:cBhvr>
                                        <p:cTn id="60" dur="500"/>
                                        <p:tgtEl>
                                          <p:spTgt spid="81"/>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left)">
                                      <p:cBhvr>
                                        <p:cTn id="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AD95-0EF1-4BAA-91A4-F564BB0D1E8A}"/>
              </a:ext>
            </a:extLst>
          </p:cNvPr>
          <p:cNvSpPr>
            <a:spLocks noGrp="1"/>
          </p:cNvSpPr>
          <p:nvPr>
            <p:ph type="title"/>
          </p:nvPr>
        </p:nvSpPr>
        <p:spPr>
          <a:xfrm>
            <a:off x="4271797" y="260649"/>
            <a:ext cx="4128459" cy="758023"/>
          </a:xfrm>
        </p:spPr>
        <p:txBody>
          <a:bodyPr/>
          <a:lstStyle/>
          <a:p>
            <a:r>
              <a:rPr lang="nb-NO" dirty="0"/>
              <a:t>Key takeaways</a:t>
            </a:r>
          </a:p>
        </p:txBody>
      </p:sp>
      <p:grpSp>
        <p:nvGrpSpPr>
          <p:cNvPr id="3" name="Group 2">
            <a:extLst>
              <a:ext uri="{FF2B5EF4-FFF2-40B4-BE49-F238E27FC236}">
                <a16:creationId xmlns:a16="http://schemas.microsoft.com/office/drawing/2014/main" id="{97F31EB9-0D2F-4D90-A4D8-18402D1043D4}"/>
              </a:ext>
            </a:extLst>
          </p:cNvPr>
          <p:cNvGrpSpPr/>
          <p:nvPr/>
        </p:nvGrpSpPr>
        <p:grpSpPr>
          <a:xfrm>
            <a:off x="922844" y="1604797"/>
            <a:ext cx="9397627" cy="1255056"/>
            <a:chOff x="4195536" y="411342"/>
            <a:chExt cx="9084013" cy="960166"/>
          </a:xfrm>
        </p:grpSpPr>
        <p:sp>
          <p:nvSpPr>
            <p:cNvPr id="4" name="Freeform 16">
              <a:extLst>
                <a:ext uri="{FF2B5EF4-FFF2-40B4-BE49-F238E27FC236}">
                  <a16:creationId xmlns:a16="http://schemas.microsoft.com/office/drawing/2014/main" id="{CDC6AB6E-9C46-4DCB-ACE5-2FDBC19BE3A2}"/>
                </a:ext>
              </a:extLst>
            </p:cNvPr>
            <p:cNvSpPr/>
            <p:nvPr/>
          </p:nvSpPr>
          <p:spPr>
            <a:xfrm>
              <a:off x="4195536" y="684294"/>
              <a:ext cx="826556" cy="643923"/>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1243148">
                <a:lnSpc>
                  <a:spcPct val="90000"/>
                </a:lnSpc>
                <a:defRPr/>
              </a:pPr>
              <a:r>
                <a:rPr lang="en-US" sz="392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a:t>
              </a:r>
            </a:p>
          </p:txBody>
        </p:sp>
        <p:sp>
          <p:nvSpPr>
            <p:cNvPr id="5" name="Rectangle 4">
              <a:extLst>
                <a:ext uri="{FF2B5EF4-FFF2-40B4-BE49-F238E27FC236}">
                  <a16:creationId xmlns:a16="http://schemas.microsoft.com/office/drawing/2014/main" id="{E6CD2E8B-0AC1-4E9D-AF5A-43DEBD276B76}"/>
                </a:ext>
              </a:extLst>
            </p:cNvPr>
            <p:cNvSpPr/>
            <p:nvPr/>
          </p:nvSpPr>
          <p:spPr>
            <a:xfrm>
              <a:off x="5267326" y="411342"/>
              <a:ext cx="8012223" cy="960166"/>
            </a:xfrm>
            <a:prstGeom prst="rect">
              <a:avLst/>
            </a:prstGeom>
          </p:spPr>
          <p:txBody>
            <a:bodyPr wrap="square" lIns="238979" tIns="191183" rIns="238979" bIns="191183">
              <a:spAutoFit/>
            </a:bodyPr>
            <a:lstStyle/>
            <a:p>
              <a:pPr defTabSz="1218354">
                <a:lnSpc>
                  <a:spcPct val="90000"/>
                </a:lnSpc>
                <a:defRPr/>
              </a:pPr>
              <a:r>
                <a:rPr lang="en-US" sz="3137" dirty="0">
                  <a:solidFill>
                    <a:schemeClr val="tx2"/>
                  </a:solidFill>
                  <a:cs typeface="Segoe UI Light" panose="020B0502040204020203" pitchFamily="34" charset="0"/>
                </a:rPr>
                <a:t>Take advantage of cloud storage by not compromising on prem experience.</a:t>
              </a:r>
            </a:p>
          </p:txBody>
        </p:sp>
      </p:grpSp>
      <p:sp>
        <p:nvSpPr>
          <p:cNvPr id="9" name="Rectangle 8">
            <a:extLst>
              <a:ext uri="{FF2B5EF4-FFF2-40B4-BE49-F238E27FC236}">
                <a16:creationId xmlns:a16="http://schemas.microsoft.com/office/drawing/2014/main" id="{244BF2D0-E65E-461C-B5F7-E394FD92D448}"/>
              </a:ext>
            </a:extLst>
          </p:cNvPr>
          <p:cNvSpPr/>
          <p:nvPr/>
        </p:nvSpPr>
        <p:spPr>
          <a:xfrm>
            <a:off x="2031636" y="3332989"/>
            <a:ext cx="9138552" cy="1255056"/>
          </a:xfrm>
          <a:prstGeom prst="rect">
            <a:avLst/>
          </a:prstGeom>
        </p:spPr>
        <p:txBody>
          <a:bodyPr wrap="square" lIns="238979" tIns="191183" rIns="238979" bIns="191183">
            <a:spAutoFit/>
          </a:bodyPr>
          <a:lstStyle/>
          <a:p>
            <a:pPr defTabSz="1218354">
              <a:lnSpc>
                <a:spcPct val="90000"/>
              </a:lnSpc>
              <a:defRPr/>
            </a:pPr>
            <a:r>
              <a:rPr lang="en-US" sz="3137" dirty="0">
                <a:solidFill>
                  <a:schemeClr val="tx2"/>
                </a:solidFill>
                <a:cs typeface="Segoe UI Light" panose="020B0502040204020203" pitchFamily="34" charset="0"/>
              </a:rPr>
              <a:t>Reclaim your on premises storage space for other purpose</a:t>
            </a:r>
          </a:p>
        </p:txBody>
      </p:sp>
      <p:sp>
        <p:nvSpPr>
          <p:cNvPr id="10" name="Freeform 16">
            <a:extLst>
              <a:ext uri="{FF2B5EF4-FFF2-40B4-BE49-F238E27FC236}">
                <a16:creationId xmlns:a16="http://schemas.microsoft.com/office/drawing/2014/main" id="{332E8774-216C-4DFB-9002-D566B3429F91}"/>
              </a:ext>
            </a:extLst>
          </p:cNvPr>
          <p:cNvSpPr/>
          <p:nvPr/>
        </p:nvSpPr>
        <p:spPr>
          <a:xfrm>
            <a:off x="945306" y="3539673"/>
            <a:ext cx="855093" cy="841687"/>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1243148">
              <a:lnSpc>
                <a:spcPct val="90000"/>
              </a:lnSpc>
              <a:defRPr/>
            </a:pPr>
            <a:r>
              <a:rPr lang="en-US" sz="392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2</a:t>
            </a:r>
          </a:p>
        </p:txBody>
      </p:sp>
      <p:grpSp>
        <p:nvGrpSpPr>
          <p:cNvPr id="11" name="Group 10">
            <a:extLst>
              <a:ext uri="{FF2B5EF4-FFF2-40B4-BE49-F238E27FC236}">
                <a16:creationId xmlns:a16="http://schemas.microsoft.com/office/drawing/2014/main" id="{8A13C5D6-D769-4446-87E7-A130A7B794D2}"/>
              </a:ext>
            </a:extLst>
          </p:cNvPr>
          <p:cNvGrpSpPr/>
          <p:nvPr/>
        </p:nvGrpSpPr>
        <p:grpSpPr>
          <a:xfrm>
            <a:off x="955101" y="4842908"/>
            <a:ext cx="10901539" cy="1472295"/>
            <a:chOff x="1759255" y="4291473"/>
            <a:chExt cx="8340103" cy="1126362"/>
          </a:xfrm>
        </p:grpSpPr>
        <p:sp>
          <p:nvSpPr>
            <p:cNvPr id="12" name="Rectangle 11">
              <a:extLst>
                <a:ext uri="{FF2B5EF4-FFF2-40B4-BE49-F238E27FC236}">
                  <a16:creationId xmlns:a16="http://schemas.microsoft.com/office/drawing/2014/main" id="{259B0522-8620-49B8-8A8D-E4CDF5E62AC6}"/>
                </a:ext>
              </a:extLst>
            </p:cNvPr>
            <p:cNvSpPr/>
            <p:nvPr/>
          </p:nvSpPr>
          <p:spPr>
            <a:xfrm>
              <a:off x="2614756" y="4291473"/>
              <a:ext cx="7484602" cy="1126362"/>
            </a:xfrm>
            <a:prstGeom prst="rect">
              <a:avLst/>
            </a:prstGeom>
          </p:spPr>
          <p:txBody>
            <a:bodyPr wrap="square" lIns="238979" tIns="191183" rIns="238979" bIns="191183">
              <a:spAutoFit/>
            </a:bodyPr>
            <a:lstStyle/>
            <a:p>
              <a:pPr defTabSz="895855">
                <a:lnSpc>
                  <a:spcPct val="90000"/>
                </a:lnSpc>
                <a:defRPr/>
              </a:pPr>
              <a:r>
                <a:rPr lang="en-US" sz="3137" dirty="0">
                  <a:solidFill>
                    <a:schemeClr val="tx2"/>
                  </a:solidFill>
                  <a:cs typeface="Segoe UI Light" panose="020B0502040204020203" pitchFamily="34" charset="0"/>
                </a:rPr>
                <a:t>Easy to get started</a:t>
              </a:r>
            </a:p>
            <a:p>
              <a:pPr marL="990575" lvl="1" indent="-380990" defTabSz="895855">
                <a:lnSpc>
                  <a:spcPct val="90000"/>
                </a:lnSpc>
                <a:buFont typeface="Arial" panose="020B0604020202020204" pitchFamily="34" charset="0"/>
                <a:buChar char="•"/>
                <a:defRPr/>
              </a:pPr>
              <a:r>
                <a:rPr lang="en-US" sz="2353" dirty="0">
                  <a:solidFill>
                    <a:schemeClr val="tx2"/>
                  </a:solidFill>
                  <a:cs typeface="Segoe UI Light" panose="020B0502040204020203" pitchFamily="34" charset="0"/>
                </a:rPr>
                <a:t>Provision Sync Service and storage account in Azure</a:t>
              </a:r>
            </a:p>
            <a:p>
              <a:pPr marL="990575" lvl="1" indent="-380990" defTabSz="895855">
                <a:lnSpc>
                  <a:spcPct val="90000"/>
                </a:lnSpc>
                <a:buFont typeface="Arial" panose="020B0604020202020204" pitchFamily="34" charset="0"/>
                <a:buChar char="•"/>
                <a:defRPr/>
              </a:pPr>
              <a:r>
                <a:rPr lang="en-US" sz="2353" dirty="0">
                  <a:solidFill>
                    <a:schemeClr val="tx2"/>
                  </a:solidFill>
                  <a:cs typeface="Segoe UI Light" panose="020B0502040204020203" pitchFamily="34" charset="0"/>
                </a:rPr>
                <a:t>Install and configure agent</a:t>
              </a:r>
            </a:p>
          </p:txBody>
        </p:sp>
        <p:sp>
          <p:nvSpPr>
            <p:cNvPr id="13" name="Freeform 16">
              <a:extLst>
                <a:ext uri="{FF2B5EF4-FFF2-40B4-BE49-F238E27FC236}">
                  <a16:creationId xmlns:a16="http://schemas.microsoft.com/office/drawing/2014/main" id="{5F3884C3-76D3-4826-ADC0-2C81EBF2B22E}"/>
                </a:ext>
              </a:extLst>
            </p:cNvPr>
            <p:cNvSpPr/>
            <p:nvPr/>
          </p:nvSpPr>
          <p:spPr>
            <a:xfrm>
              <a:off x="1759255" y="4291473"/>
              <a:ext cx="654180" cy="643923"/>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1243148">
                <a:lnSpc>
                  <a:spcPct val="90000"/>
                </a:lnSpc>
                <a:defRPr/>
              </a:pPr>
              <a:r>
                <a:rPr lang="en-US" sz="392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3</a:t>
              </a:r>
            </a:p>
          </p:txBody>
        </p:sp>
      </p:grpSp>
    </p:spTree>
    <p:extLst>
      <p:ext uri="{BB962C8B-B14F-4D97-AF65-F5344CB8AC3E}">
        <p14:creationId xmlns:p14="http://schemas.microsoft.com/office/powerpoint/2010/main" val="1941767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anim calcmode="lin" valueType="num">
                                      <p:cBhvr>
                                        <p:cTn id="14" dur="750" fill="hold"/>
                                        <p:tgtEl>
                                          <p:spTgt spid="11"/>
                                        </p:tgtEl>
                                        <p:attrNameLst>
                                          <p:attrName>ppt_x</p:attrName>
                                        </p:attrNameLst>
                                      </p:cBhvr>
                                      <p:tavLst>
                                        <p:tav tm="0">
                                          <p:val>
                                            <p:strVal val="#ppt_x"/>
                                          </p:val>
                                        </p:tav>
                                        <p:tav tm="100000">
                                          <p:val>
                                            <p:strVal val="#ppt_x"/>
                                          </p:val>
                                        </p:tav>
                                      </p:tavLst>
                                    </p:anim>
                                    <p:anim calcmode="lin" valueType="num">
                                      <p:cBhvr>
                                        <p:cTn id="15"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54029" y="1892829"/>
            <a:ext cx="11653523" cy="5010602"/>
          </a:xfrm>
        </p:spPr>
        <p:txBody>
          <a:bodyPr/>
          <a:lstStyle/>
          <a:p>
            <a:r>
              <a:rPr lang="en-US" dirty="0"/>
              <a:t>Azure File Sync documentation</a:t>
            </a:r>
          </a:p>
          <a:p>
            <a:pPr lvl="1"/>
            <a:r>
              <a:rPr lang="en-US" sz="1600" dirty="0">
                <a:hlinkClick r:id="rId3"/>
              </a:rPr>
              <a:t>https://docs.microsoft.com/en-us/azure/storage/files/storage-files-planning</a:t>
            </a:r>
            <a:r>
              <a:rPr lang="en-US" sz="1600" dirty="0"/>
              <a:t> </a:t>
            </a:r>
          </a:p>
          <a:p>
            <a:pPr lvl="1"/>
            <a:r>
              <a:rPr lang="en-US" sz="1600" dirty="0">
                <a:hlinkClick r:id="rId4"/>
              </a:rPr>
              <a:t>https://docs.microsoft.com/en-us/azure/storage/files/storage-sync-files-planning</a:t>
            </a:r>
            <a:endParaRPr lang="en-US" sz="1600" dirty="0"/>
          </a:p>
          <a:p>
            <a:pPr lvl="1"/>
            <a:r>
              <a:rPr lang="en-US" sz="1600" dirty="0">
                <a:hlinkClick r:id="rId5"/>
              </a:rPr>
              <a:t>https://docs.microsoft.com/en-us/azure/storage/files/storage-sync-files-deployment-guide</a:t>
            </a:r>
            <a:r>
              <a:rPr lang="en-US" sz="1600" dirty="0"/>
              <a:t> </a:t>
            </a:r>
          </a:p>
          <a:p>
            <a:endParaRPr lang="en-US" dirty="0"/>
          </a:p>
          <a:p>
            <a:r>
              <a:rPr lang="en-US" dirty="0"/>
              <a:t>Lability – build an automated Azure File Sync lab environment</a:t>
            </a:r>
          </a:p>
          <a:p>
            <a:pPr lvl="2"/>
            <a:r>
              <a:rPr lang="en-US" dirty="0">
                <a:hlinkClick r:id="rId6"/>
              </a:rPr>
              <a:t>http://www.powershell.no/hyper-v,/powershell/dsc/2017/07/19/lability.html</a:t>
            </a:r>
            <a:endParaRPr lang="en-US" dirty="0"/>
          </a:p>
          <a:p>
            <a:pPr lvl="2"/>
            <a:r>
              <a:rPr lang="en-US" dirty="0">
                <a:hlinkClick r:id="rId7"/>
              </a:rPr>
              <a:t>https://github.com/janegilring/PSCommunity/tree/master/Lability</a:t>
            </a:r>
            <a:r>
              <a:rPr lang="en-US" dirty="0"/>
              <a:t>  </a:t>
            </a:r>
          </a:p>
          <a:p>
            <a:endParaRPr lang="en-US" dirty="0"/>
          </a:p>
          <a:p>
            <a:endParaRPr lang="en-US" dirty="0"/>
          </a:p>
          <a:p>
            <a:endParaRPr lang="en-US" dirty="0"/>
          </a:p>
          <a:p>
            <a:r>
              <a:rPr lang="en-US" dirty="0"/>
              <a:t> </a:t>
            </a:r>
          </a:p>
        </p:txBody>
      </p:sp>
      <p:sp>
        <p:nvSpPr>
          <p:cNvPr id="17" name="Title 16"/>
          <p:cNvSpPr>
            <a:spLocks noGrp="1"/>
          </p:cNvSpPr>
          <p:nvPr>
            <p:ph type="title"/>
          </p:nvPr>
        </p:nvSpPr>
        <p:spPr>
          <a:xfrm>
            <a:off x="4367808" y="335182"/>
            <a:ext cx="11655840" cy="553998"/>
          </a:xfrm>
        </p:spPr>
        <p:txBody>
          <a:bodyPr/>
          <a:lstStyle/>
          <a:p>
            <a:r>
              <a:rPr lang="en-US" dirty="0"/>
              <a:t>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Agenda</a:t>
            </a:r>
            <a:endParaRPr lang="nb-NO" dirty="0"/>
          </a:p>
        </p:txBody>
      </p:sp>
      <p:sp>
        <p:nvSpPr>
          <p:cNvPr id="3" name="Plassholder for tekst 2"/>
          <p:cNvSpPr>
            <a:spLocks noGrp="1"/>
          </p:cNvSpPr>
          <p:nvPr>
            <p:ph type="body" sz="quarter" idx="10"/>
          </p:nvPr>
        </p:nvSpPr>
        <p:spPr>
          <a:xfrm>
            <a:off x="609600" y="2084917"/>
            <a:ext cx="10972800" cy="3840360"/>
          </a:xfrm>
        </p:spPr>
        <p:txBody>
          <a:bodyPr>
            <a:normAutofit lnSpcReduction="10000"/>
          </a:bodyPr>
          <a:lstStyle/>
          <a:p>
            <a:r>
              <a:rPr lang="en-US" dirty="0"/>
              <a:t>Introduction – what is the goal?</a:t>
            </a:r>
          </a:p>
          <a:p>
            <a:r>
              <a:rPr lang="en-US" dirty="0"/>
              <a:t>Deployment</a:t>
            </a:r>
          </a:p>
          <a:p>
            <a:r>
              <a:rPr lang="en-US" dirty="0"/>
              <a:t>Monitoring</a:t>
            </a:r>
          </a:p>
          <a:p>
            <a:r>
              <a:rPr lang="en-US" dirty="0"/>
              <a:t>Backup</a:t>
            </a:r>
          </a:p>
          <a:p>
            <a:r>
              <a:rPr lang="en-US" dirty="0"/>
              <a:t>Head to head: </a:t>
            </a:r>
            <a:r>
              <a:rPr lang="nb-NO" dirty="0"/>
              <a:t>Amazon FSx for Windows File Server</a:t>
            </a:r>
            <a:endParaRPr lang="en-US" dirty="0"/>
          </a:p>
          <a:p>
            <a:r>
              <a:rPr lang="en-US" dirty="0"/>
              <a:t>Demos</a:t>
            </a:r>
          </a:p>
          <a:p>
            <a:pPr lvl="1"/>
            <a:r>
              <a:rPr lang="en-US" dirty="0"/>
              <a:t>Install and configure Azure File Sync</a:t>
            </a:r>
          </a:p>
          <a:p>
            <a:pPr lvl="1"/>
            <a:r>
              <a:rPr lang="en-US" dirty="0"/>
              <a:t>Backup and monitoring</a:t>
            </a:r>
          </a:p>
          <a:p>
            <a:pPr lvl="1"/>
            <a:r>
              <a:rPr lang="en-US" dirty="0"/>
              <a:t>Fully automated installation on Server Core</a:t>
            </a:r>
          </a:p>
          <a:p>
            <a:pPr lvl="1"/>
            <a:endParaRPr lang="en-US" dirty="0"/>
          </a:p>
          <a:p>
            <a:pPr lvl="1"/>
            <a:endParaRPr lang="en-US" dirty="0"/>
          </a:p>
          <a:p>
            <a:endParaRPr lang="en-US" dirty="0"/>
          </a:p>
          <a:p>
            <a:endParaRPr lang="nb-NO" dirty="0"/>
          </a:p>
        </p:txBody>
      </p:sp>
    </p:spTree>
    <p:extLst>
      <p:ext uri="{BB962C8B-B14F-4D97-AF65-F5344CB8AC3E}">
        <p14:creationId xmlns:p14="http://schemas.microsoft.com/office/powerpoint/2010/main" val="185106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D7E9-9885-4DEA-84C7-2DDAB36351AD}"/>
              </a:ext>
            </a:extLst>
          </p:cNvPr>
          <p:cNvSpPr>
            <a:spLocks noGrp="1"/>
          </p:cNvSpPr>
          <p:nvPr>
            <p:ph type="title"/>
          </p:nvPr>
        </p:nvSpPr>
        <p:spPr/>
        <p:txBody>
          <a:bodyPr/>
          <a:lstStyle/>
          <a:p>
            <a:r>
              <a:rPr lang="en-US" dirty="0"/>
              <a:t>Contact info</a:t>
            </a:r>
          </a:p>
        </p:txBody>
      </p:sp>
      <p:sp>
        <p:nvSpPr>
          <p:cNvPr id="3" name="Text Placeholder 2">
            <a:extLst>
              <a:ext uri="{FF2B5EF4-FFF2-40B4-BE49-F238E27FC236}">
                <a16:creationId xmlns:a16="http://schemas.microsoft.com/office/drawing/2014/main" id="{0822372B-9BB2-48BD-B9B8-B0FF136083A8}"/>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658431EF-EA0E-43D0-94F2-A3785B1C4FBA}"/>
              </a:ext>
            </a:extLst>
          </p:cNvPr>
          <p:cNvPicPr>
            <a:picLocks noChangeAspect="1"/>
          </p:cNvPicPr>
          <p:nvPr/>
        </p:nvPicPr>
        <p:blipFill>
          <a:blip r:embed="rId2"/>
          <a:stretch>
            <a:fillRect/>
          </a:stretch>
        </p:blipFill>
        <p:spPr>
          <a:xfrm>
            <a:off x="2159563" y="1892830"/>
            <a:ext cx="7606349" cy="2438095"/>
          </a:xfrm>
          <a:prstGeom prst="rect">
            <a:avLst/>
          </a:prstGeom>
        </p:spPr>
      </p:pic>
      <p:sp>
        <p:nvSpPr>
          <p:cNvPr id="5" name="Title 1">
            <a:extLst>
              <a:ext uri="{FF2B5EF4-FFF2-40B4-BE49-F238E27FC236}">
                <a16:creationId xmlns:a16="http://schemas.microsoft.com/office/drawing/2014/main" id="{761F2D5C-DF32-4770-A4D4-E49DFCE286E3}"/>
              </a:ext>
            </a:extLst>
          </p:cNvPr>
          <p:cNvSpPr txBox="1">
            <a:spLocks/>
          </p:cNvSpPr>
          <p:nvPr/>
        </p:nvSpPr>
        <p:spPr>
          <a:xfrm>
            <a:off x="336942" y="4670985"/>
            <a:ext cx="10972800" cy="12192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defTabSz="609585">
              <a:defRPr/>
            </a:pPr>
            <a:r>
              <a:rPr lang="en-US" sz="4267" dirty="0">
                <a:solidFill>
                  <a:prstClr val="black"/>
                </a:solidFill>
              </a:rPr>
              <a:t>Thank you!</a:t>
            </a:r>
            <a:endParaRPr lang="nb-NO" sz="4267" dirty="0">
              <a:solidFill>
                <a:prstClr val="black"/>
              </a:solidFill>
            </a:endParaRPr>
          </a:p>
        </p:txBody>
      </p:sp>
    </p:spTree>
    <p:extLst>
      <p:ext uri="{BB962C8B-B14F-4D97-AF65-F5344CB8AC3E}">
        <p14:creationId xmlns:p14="http://schemas.microsoft.com/office/powerpoint/2010/main" val="765377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5F3C-1E1C-4E68-AA7D-BA87BEA57D32}"/>
              </a:ext>
            </a:extLst>
          </p:cNvPr>
          <p:cNvSpPr>
            <a:spLocks noGrp="1"/>
          </p:cNvSpPr>
          <p:nvPr>
            <p:ph type="title"/>
          </p:nvPr>
        </p:nvSpPr>
        <p:spPr/>
        <p:txBody>
          <a:bodyPr/>
          <a:lstStyle/>
          <a:p>
            <a:r>
              <a:rPr lang="en-US" dirty="0"/>
              <a:t>Why move your on premises file servers to the cloud?</a:t>
            </a:r>
          </a:p>
        </p:txBody>
      </p:sp>
      <p:sp>
        <p:nvSpPr>
          <p:cNvPr id="11" name="Rectangle 10">
            <a:extLst>
              <a:ext uri="{FF2B5EF4-FFF2-40B4-BE49-F238E27FC236}">
                <a16:creationId xmlns:a16="http://schemas.microsoft.com/office/drawing/2014/main" id="{511F2356-5693-4F35-A1F9-F354E4DE4E55}"/>
              </a:ext>
            </a:extLst>
          </p:cNvPr>
          <p:cNvSpPr/>
          <p:nvPr/>
        </p:nvSpPr>
        <p:spPr>
          <a:xfrm>
            <a:off x="617849" y="4460046"/>
            <a:ext cx="2206825" cy="1287275"/>
          </a:xfrm>
          <a:prstGeom prst="rect">
            <a:avLst/>
          </a:prstGeom>
        </p:spPr>
        <p:txBody>
          <a:bodyPr wrap="square">
            <a:spAutoFit/>
          </a:bodyPr>
          <a:lstStyle/>
          <a:p>
            <a:pPr algn="ctr" defTabSz="914102" fontAlgn="base">
              <a:lnSpc>
                <a:spcPct val="90000"/>
              </a:lnSpc>
              <a:spcBef>
                <a:spcPct val="0"/>
              </a:spcBef>
              <a:spcAft>
                <a:spcPct val="0"/>
              </a:spcAft>
            </a:pPr>
            <a:r>
              <a:rPr lang="en-GB" sz="2157" dirty="0">
                <a:solidFill>
                  <a:schemeClr val="tx2"/>
                </a:solidFill>
                <a:latin typeface="+mj-lt"/>
                <a:cs typeface="Segoe UI" pitchFamily="34" charset="0"/>
              </a:rPr>
              <a:t>Reduce on premises storage  footprint</a:t>
            </a:r>
          </a:p>
        </p:txBody>
      </p:sp>
      <p:sp>
        <p:nvSpPr>
          <p:cNvPr id="12" name="Rectangle 11">
            <a:extLst>
              <a:ext uri="{FF2B5EF4-FFF2-40B4-BE49-F238E27FC236}">
                <a16:creationId xmlns:a16="http://schemas.microsoft.com/office/drawing/2014/main" id="{63BD979D-D5B5-4517-AE86-4349D37B5435}"/>
              </a:ext>
            </a:extLst>
          </p:cNvPr>
          <p:cNvSpPr/>
          <p:nvPr/>
        </p:nvSpPr>
        <p:spPr>
          <a:xfrm>
            <a:off x="3534339" y="4460046"/>
            <a:ext cx="2206826" cy="391069"/>
          </a:xfrm>
          <a:prstGeom prst="rect">
            <a:avLst/>
          </a:prstGeom>
        </p:spPr>
        <p:txBody>
          <a:bodyPr wrap="square">
            <a:spAutoFit/>
          </a:bodyPr>
          <a:lstStyle/>
          <a:p>
            <a:pPr algn="ctr" defTabSz="914102" fontAlgn="base">
              <a:lnSpc>
                <a:spcPct val="90000"/>
              </a:lnSpc>
              <a:spcBef>
                <a:spcPct val="0"/>
              </a:spcBef>
              <a:spcAft>
                <a:spcPct val="0"/>
              </a:spcAft>
            </a:pPr>
            <a:r>
              <a:rPr lang="en-US" sz="2157" dirty="0">
                <a:solidFill>
                  <a:schemeClr val="tx2"/>
                </a:solidFill>
                <a:latin typeface="+mj-lt"/>
                <a:cs typeface="Segoe UI" pitchFamily="34" charset="0"/>
              </a:rPr>
              <a:t>Centralize data</a:t>
            </a:r>
          </a:p>
        </p:txBody>
      </p:sp>
      <p:sp>
        <p:nvSpPr>
          <p:cNvPr id="15" name="Rectangle 14">
            <a:extLst>
              <a:ext uri="{FF2B5EF4-FFF2-40B4-BE49-F238E27FC236}">
                <a16:creationId xmlns:a16="http://schemas.microsoft.com/office/drawing/2014/main" id="{0DB8526D-201B-4B00-B44C-C4E606E37868}"/>
              </a:ext>
            </a:extLst>
          </p:cNvPr>
          <p:cNvSpPr/>
          <p:nvPr/>
        </p:nvSpPr>
        <p:spPr>
          <a:xfrm>
            <a:off x="6450829" y="4460046"/>
            <a:ext cx="2206828" cy="988540"/>
          </a:xfrm>
          <a:prstGeom prst="rect">
            <a:avLst/>
          </a:prstGeom>
        </p:spPr>
        <p:txBody>
          <a:bodyPr wrap="square">
            <a:spAutoFit/>
          </a:bodyPr>
          <a:lstStyle/>
          <a:p>
            <a:pPr algn="ctr" defTabSz="914102" fontAlgn="base">
              <a:lnSpc>
                <a:spcPct val="90000"/>
              </a:lnSpc>
              <a:spcBef>
                <a:spcPct val="0"/>
              </a:spcBef>
              <a:spcAft>
                <a:spcPct val="0"/>
              </a:spcAft>
            </a:pPr>
            <a:r>
              <a:rPr lang="en-GB" sz="2157" dirty="0">
                <a:solidFill>
                  <a:schemeClr val="tx2"/>
                </a:solidFill>
                <a:ea typeface="Segoe UI" pitchFamily="34" charset="0"/>
                <a:cs typeface="Segoe UI" pitchFamily="34" charset="0"/>
              </a:rPr>
              <a:t> </a:t>
            </a:r>
            <a:r>
              <a:rPr lang="en-GB" sz="2157" dirty="0">
                <a:solidFill>
                  <a:schemeClr val="tx2"/>
                </a:solidFill>
                <a:latin typeface="+mj-lt"/>
                <a:cs typeface="Segoe UI" pitchFamily="34" charset="0"/>
              </a:rPr>
              <a:t>Reduce</a:t>
            </a:r>
            <a:r>
              <a:rPr lang="en-GB" sz="2157" dirty="0">
                <a:solidFill>
                  <a:schemeClr val="tx2"/>
                </a:solidFill>
                <a:ea typeface="Segoe UI" pitchFamily="34" charset="0"/>
                <a:cs typeface="Segoe UI" pitchFamily="34" charset="0"/>
              </a:rPr>
              <a:t> </a:t>
            </a:r>
            <a:r>
              <a:rPr lang="en-GB" sz="2157" dirty="0">
                <a:solidFill>
                  <a:schemeClr val="tx2"/>
                </a:solidFill>
                <a:latin typeface="+mj-lt"/>
                <a:cs typeface="Segoe UI" pitchFamily="34" charset="0"/>
              </a:rPr>
              <a:t>management overhead</a:t>
            </a:r>
          </a:p>
        </p:txBody>
      </p:sp>
      <p:sp>
        <p:nvSpPr>
          <p:cNvPr id="20" name="Rectangle 19">
            <a:extLst>
              <a:ext uri="{FF2B5EF4-FFF2-40B4-BE49-F238E27FC236}">
                <a16:creationId xmlns:a16="http://schemas.microsoft.com/office/drawing/2014/main" id="{8AB5A926-BEA2-4AF7-821E-A73513AF06DC}"/>
              </a:ext>
            </a:extLst>
          </p:cNvPr>
          <p:cNvSpPr/>
          <p:nvPr/>
        </p:nvSpPr>
        <p:spPr>
          <a:xfrm>
            <a:off x="9367323" y="4460046"/>
            <a:ext cx="2206828" cy="689804"/>
          </a:xfrm>
          <a:prstGeom prst="rect">
            <a:avLst/>
          </a:prstGeom>
        </p:spPr>
        <p:txBody>
          <a:bodyPr wrap="square">
            <a:spAutoFit/>
          </a:bodyPr>
          <a:lstStyle/>
          <a:p>
            <a:pPr algn="ctr" defTabSz="914102" fontAlgn="base">
              <a:lnSpc>
                <a:spcPct val="90000"/>
              </a:lnSpc>
              <a:spcBef>
                <a:spcPct val="0"/>
              </a:spcBef>
              <a:spcAft>
                <a:spcPct val="0"/>
              </a:spcAft>
            </a:pPr>
            <a:r>
              <a:rPr lang="en-US" sz="2157" dirty="0">
                <a:solidFill>
                  <a:schemeClr val="tx2"/>
                </a:solidFill>
                <a:latin typeface="+mj-lt"/>
                <a:cs typeface="Segoe UI" pitchFamily="34" charset="0"/>
              </a:rPr>
              <a:t>Save $$$ </a:t>
            </a:r>
          </a:p>
          <a:p>
            <a:pPr algn="ctr" defTabSz="914102" fontAlgn="base">
              <a:lnSpc>
                <a:spcPct val="90000"/>
              </a:lnSpc>
              <a:spcBef>
                <a:spcPct val="0"/>
              </a:spcBef>
              <a:spcAft>
                <a:spcPct val="0"/>
              </a:spcAft>
            </a:pPr>
            <a:endParaRPr lang="en-GB" sz="2157" dirty="0">
              <a:solidFill>
                <a:schemeClr val="tx2"/>
              </a:solidFill>
              <a:latin typeface="+mj-lt"/>
              <a:cs typeface="Segoe UI" pitchFamily="34" charset="0"/>
            </a:endParaRPr>
          </a:p>
        </p:txBody>
      </p:sp>
      <p:grpSp>
        <p:nvGrpSpPr>
          <p:cNvPr id="8" name="Group 7">
            <a:extLst>
              <a:ext uri="{FF2B5EF4-FFF2-40B4-BE49-F238E27FC236}">
                <a16:creationId xmlns:a16="http://schemas.microsoft.com/office/drawing/2014/main" id="{61F65A77-B180-450C-AFF9-AD2287C266BD}"/>
              </a:ext>
            </a:extLst>
          </p:cNvPr>
          <p:cNvGrpSpPr/>
          <p:nvPr/>
        </p:nvGrpSpPr>
        <p:grpSpPr>
          <a:xfrm>
            <a:off x="6450832" y="2057907"/>
            <a:ext cx="2206824" cy="2206824"/>
            <a:chOff x="6450832" y="2057907"/>
            <a:chExt cx="2206824" cy="2206824"/>
          </a:xfrm>
          <a:solidFill>
            <a:srgbClr val="D2D2D2"/>
          </a:solidFill>
        </p:grpSpPr>
        <p:sp>
          <p:nvSpPr>
            <p:cNvPr id="16" name="Oval 15">
              <a:extLst>
                <a:ext uri="{FF2B5EF4-FFF2-40B4-BE49-F238E27FC236}">
                  <a16:creationId xmlns:a16="http://schemas.microsoft.com/office/drawing/2014/main" id="{CB518EBC-3C4E-4AB8-9211-E939562659BB}"/>
                </a:ext>
              </a:extLst>
            </p:cNvPr>
            <p:cNvSpPr/>
            <p:nvPr/>
          </p:nvSpPr>
          <p:spPr bwMode="auto">
            <a:xfrm>
              <a:off x="6450832"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7B9807A7-742D-40CC-87C9-5F178802B6E6}"/>
                </a:ext>
              </a:extLst>
            </p:cNvPr>
            <p:cNvSpPr/>
            <p:nvPr/>
          </p:nvSpPr>
          <p:spPr>
            <a:xfrm>
              <a:off x="6865427" y="2571279"/>
              <a:ext cx="1461313" cy="1301792"/>
            </a:xfrm>
            <a:custGeom>
              <a:avLst/>
              <a:gdLst>
                <a:gd name="connsiteX0" fmla="*/ 1390904 w 1480848"/>
                <a:gd name="connsiteY0" fmla="*/ 2165 h 1319196"/>
                <a:gd name="connsiteX1" fmla="*/ 91388 w 1480848"/>
                <a:gd name="connsiteY1" fmla="*/ 2165 h 1319196"/>
                <a:gd name="connsiteX2" fmla="*/ 2165 w 1480848"/>
                <a:gd name="connsiteY2" fmla="*/ 91388 h 1319196"/>
                <a:gd name="connsiteX3" fmla="*/ 2165 w 1480848"/>
                <a:gd name="connsiteY3" fmla="*/ 988612 h 1319196"/>
                <a:gd name="connsiteX4" fmla="*/ 91388 w 1480848"/>
                <a:gd name="connsiteY4" fmla="*/ 1077836 h 1319196"/>
                <a:gd name="connsiteX5" fmla="*/ 536682 w 1480848"/>
                <a:gd name="connsiteY5" fmla="*/ 1077836 h 1319196"/>
                <a:gd name="connsiteX6" fmla="*/ 536682 w 1480848"/>
                <a:gd name="connsiteY6" fmla="*/ 1142756 h 1319196"/>
                <a:gd name="connsiteX7" fmla="*/ 428748 w 1480848"/>
                <a:gd name="connsiteY7" fmla="*/ 1250691 h 1319196"/>
                <a:gd name="connsiteX8" fmla="*/ 330610 w 1480848"/>
                <a:gd name="connsiteY8" fmla="*/ 1250691 h 1319196"/>
                <a:gd name="connsiteX9" fmla="*/ 296539 w 1480848"/>
                <a:gd name="connsiteY9" fmla="*/ 1284762 h 1319196"/>
                <a:gd name="connsiteX10" fmla="*/ 330610 w 1480848"/>
                <a:gd name="connsiteY10" fmla="*/ 1318833 h 1319196"/>
                <a:gd name="connsiteX11" fmla="*/ 1151676 w 1480848"/>
                <a:gd name="connsiteY11" fmla="*/ 1318833 h 1319196"/>
                <a:gd name="connsiteX12" fmla="*/ 1185747 w 1480848"/>
                <a:gd name="connsiteY12" fmla="*/ 1284762 h 1319196"/>
                <a:gd name="connsiteX13" fmla="*/ 1151676 w 1480848"/>
                <a:gd name="connsiteY13" fmla="*/ 1250691 h 1319196"/>
                <a:gd name="connsiteX14" fmla="*/ 1053536 w 1480848"/>
                <a:gd name="connsiteY14" fmla="*/ 1250691 h 1319196"/>
                <a:gd name="connsiteX15" fmla="*/ 945601 w 1480848"/>
                <a:gd name="connsiteY15" fmla="*/ 1142756 h 1319196"/>
                <a:gd name="connsiteX16" fmla="*/ 945601 w 1480848"/>
                <a:gd name="connsiteY16" fmla="*/ 1077839 h 1319196"/>
                <a:gd name="connsiteX17" fmla="*/ 1390895 w 1480848"/>
                <a:gd name="connsiteY17" fmla="*/ 1077839 h 1319196"/>
                <a:gd name="connsiteX18" fmla="*/ 1480121 w 1480848"/>
                <a:gd name="connsiteY18" fmla="*/ 988615 h 1319196"/>
                <a:gd name="connsiteX19" fmla="*/ 1480121 w 1480848"/>
                <a:gd name="connsiteY19" fmla="*/ 91388 h 1319196"/>
                <a:gd name="connsiteX20" fmla="*/ 1390904 w 1480848"/>
                <a:gd name="connsiteY20" fmla="*/ 2165 h 1319196"/>
                <a:gd name="connsiteX21" fmla="*/ 567716 w 1480848"/>
                <a:gd name="connsiteY21" fmla="*/ 1250697 h 1319196"/>
                <a:gd name="connsiteX22" fmla="*/ 604830 w 1480848"/>
                <a:gd name="connsiteY22" fmla="*/ 1142762 h 1319196"/>
                <a:gd name="connsiteX23" fmla="*/ 604830 w 1480848"/>
                <a:gd name="connsiteY23" fmla="*/ 1077841 h 1319196"/>
                <a:gd name="connsiteX24" fmla="*/ 877465 w 1480848"/>
                <a:gd name="connsiteY24" fmla="*/ 1077841 h 1319196"/>
                <a:gd name="connsiteX25" fmla="*/ 877465 w 1480848"/>
                <a:gd name="connsiteY25" fmla="*/ 1142762 h 1319196"/>
                <a:gd name="connsiteX26" fmla="*/ 914578 w 1480848"/>
                <a:gd name="connsiteY26" fmla="*/ 1250697 h 1319196"/>
                <a:gd name="connsiteX27" fmla="*/ 567716 w 1480848"/>
                <a:gd name="connsiteY27" fmla="*/ 1250697 h 1319196"/>
                <a:gd name="connsiteX28" fmla="*/ 1411985 w 1480848"/>
                <a:gd name="connsiteY28" fmla="*/ 988615 h 1319196"/>
                <a:gd name="connsiteX29" fmla="*/ 1390901 w 1480848"/>
                <a:gd name="connsiteY29" fmla="*/ 1009699 h 1319196"/>
                <a:gd name="connsiteX30" fmla="*/ 91388 w 1480848"/>
                <a:gd name="connsiteY30" fmla="*/ 1009699 h 1319196"/>
                <a:gd name="connsiteX31" fmla="*/ 70304 w 1480848"/>
                <a:gd name="connsiteY31" fmla="*/ 988615 h 1319196"/>
                <a:gd name="connsiteX32" fmla="*/ 70304 w 1480848"/>
                <a:gd name="connsiteY32" fmla="*/ 809548 h 1319196"/>
                <a:gd name="connsiteX33" fmla="*/ 1411985 w 1480848"/>
                <a:gd name="connsiteY33" fmla="*/ 809548 h 1319196"/>
                <a:gd name="connsiteX34" fmla="*/ 1411985 w 1480848"/>
                <a:gd name="connsiteY34" fmla="*/ 988615 h 1319196"/>
                <a:gd name="connsiteX35" fmla="*/ 1411985 w 1480848"/>
                <a:gd name="connsiteY35" fmla="*/ 741403 h 1319196"/>
                <a:gd name="connsiteX36" fmla="*/ 70307 w 1480848"/>
                <a:gd name="connsiteY36" fmla="*/ 741403 h 1319196"/>
                <a:gd name="connsiteX37" fmla="*/ 70307 w 1480848"/>
                <a:gd name="connsiteY37" fmla="*/ 91388 h 1319196"/>
                <a:gd name="connsiteX38" fmla="*/ 91391 w 1480848"/>
                <a:gd name="connsiteY38" fmla="*/ 70304 h 1319196"/>
                <a:gd name="connsiteX39" fmla="*/ 1390901 w 1480848"/>
                <a:gd name="connsiteY39" fmla="*/ 70304 h 1319196"/>
                <a:gd name="connsiteX40" fmla="*/ 1411988 w 1480848"/>
                <a:gd name="connsiteY40" fmla="*/ 91388 h 1319196"/>
                <a:gd name="connsiteX41" fmla="*/ 1411988 w 1480848"/>
                <a:gd name="connsiteY41" fmla="*/ 741403 h 131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80848" h="1319196">
                  <a:moveTo>
                    <a:pt x="1390904" y="2165"/>
                  </a:moveTo>
                  <a:lnTo>
                    <a:pt x="91388" y="2165"/>
                  </a:lnTo>
                  <a:cubicBezTo>
                    <a:pt x="42191" y="2165"/>
                    <a:pt x="2165" y="42191"/>
                    <a:pt x="2165" y="91388"/>
                  </a:cubicBezTo>
                  <a:lnTo>
                    <a:pt x="2165" y="988612"/>
                  </a:lnTo>
                  <a:cubicBezTo>
                    <a:pt x="2165" y="1037809"/>
                    <a:pt x="42191" y="1077836"/>
                    <a:pt x="91388" y="1077836"/>
                  </a:cubicBezTo>
                  <a:lnTo>
                    <a:pt x="536682" y="1077836"/>
                  </a:lnTo>
                  <a:lnTo>
                    <a:pt x="536682" y="1142756"/>
                  </a:lnTo>
                  <a:cubicBezTo>
                    <a:pt x="536682" y="1202270"/>
                    <a:pt x="488262" y="1250691"/>
                    <a:pt x="428748" y="1250691"/>
                  </a:cubicBezTo>
                  <a:lnTo>
                    <a:pt x="330610" y="1250691"/>
                  </a:lnTo>
                  <a:cubicBezTo>
                    <a:pt x="311795" y="1250691"/>
                    <a:pt x="296539" y="1265944"/>
                    <a:pt x="296539" y="1284762"/>
                  </a:cubicBezTo>
                  <a:cubicBezTo>
                    <a:pt x="296539" y="1303580"/>
                    <a:pt x="311795" y="1318833"/>
                    <a:pt x="330610" y="1318833"/>
                  </a:cubicBezTo>
                  <a:lnTo>
                    <a:pt x="1151676" y="1318833"/>
                  </a:lnTo>
                  <a:cubicBezTo>
                    <a:pt x="1170491" y="1318833"/>
                    <a:pt x="1185747" y="1303580"/>
                    <a:pt x="1185747" y="1284762"/>
                  </a:cubicBezTo>
                  <a:cubicBezTo>
                    <a:pt x="1185747" y="1265944"/>
                    <a:pt x="1170491" y="1250691"/>
                    <a:pt x="1151676" y="1250691"/>
                  </a:cubicBezTo>
                  <a:lnTo>
                    <a:pt x="1053536" y="1250691"/>
                  </a:lnTo>
                  <a:cubicBezTo>
                    <a:pt x="994022" y="1250691"/>
                    <a:pt x="945601" y="1202270"/>
                    <a:pt x="945601" y="1142756"/>
                  </a:cubicBezTo>
                  <a:lnTo>
                    <a:pt x="945601" y="1077839"/>
                  </a:lnTo>
                  <a:lnTo>
                    <a:pt x="1390895" y="1077839"/>
                  </a:lnTo>
                  <a:cubicBezTo>
                    <a:pt x="1440092" y="1077839"/>
                    <a:pt x="1480121" y="1037812"/>
                    <a:pt x="1480121" y="988615"/>
                  </a:cubicBezTo>
                  <a:lnTo>
                    <a:pt x="1480121" y="91388"/>
                  </a:lnTo>
                  <a:cubicBezTo>
                    <a:pt x="1480127" y="42191"/>
                    <a:pt x="1440101" y="2165"/>
                    <a:pt x="1390904" y="2165"/>
                  </a:cubicBezTo>
                  <a:close/>
                  <a:moveTo>
                    <a:pt x="567716" y="1250697"/>
                  </a:moveTo>
                  <a:cubicBezTo>
                    <a:pt x="590942" y="1220860"/>
                    <a:pt x="604830" y="1183415"/>
                    <a:pt x="604830" y="1142762"/>
                  </a:cubicBezTo>
                  <a:lnTo>
                    <a:pt x="604830" y="1077841"/>
                  </a:lnTo>
                  <a:lnTo>
                    <a:pt x="877465" y="1077841"/>
                  </a:lnTo>
                  <a:lnTo>
                    <a:pt x="877465" y="1142762"/>
                  </a:lnTo>
                  <a:cubicBezTo>
                    <a:pt x="877465" y="1183415"/>
                    <a:pt x="891353" y="1220863"/>
                    <a:pt x="914578" y="1250697"/>
                  </a:cubicBezTo>
                  <a:lnTo>
                    <a:pt x="567716" y="1250697"/>
                  </a:lnTo>
                  <a:close/>
                  <a:moveTo>
                    <a:pt x="1411985" y="988615"/>
                  </a:moveTo>
                  <a:cubicBezTo>
                    <a:pt x="1411985" y="1000240"/>
                    <a:pt x="1402528" y="1009699"/>
                    <a:pt x="1390901" y="1009699"/>
                  </a:cubicBezTo>
                  <a:lnTo>
                    <a:pt x="91388" y="1009699"/>
                  </a:lnTo>
                  <a:cubicBezTo>
                    <a:pt x="79764" y="1009699"/>
                    <a:pt x="70304" y="1000243"/>
                    <a:pt x="70304" y="988615"/>
                  </a:cubicBezTo>
                  <a:lnTo>
                    <a:pt x="70304" y="809548"/>
                  </a:lnTo>
                  <a:lnTo>
                    <a:pt x="1411985" y="809548"/>
                  </a:lnTo>
                  <a:lnTo>
                    <a:pt x="1411985" y="988615"/>
                  </a:lnTo>
                  <a:close/>
                  <a:moveTo>
                    <a:pt x="1411985" y="741403"/>
                  </a:moveTo>
                  <a:lnTo>
                    <a:pt x="70307" y="741403"/>
                  </a:lnTo>
                  <a:lnTo>
                    <a:pt x="70307" y="91388"/>
                  </a:lnTo>
                  <a:cubicBezTo>
                    <a:pt x="70307" y="79764"/>
                    <a:pt x="79764" y="70304"/>
                    <a:pt x="91391" y="70304"/>
                  </a:cubicBezTo>
                  <a:lnTo>
                    <a:pt x="1390901" y="70304"/>
                  </a:lnTo>
                  <a:cubicBezTo>
                    <a:pt x="1402525" y="70304"/>
                    <a:pt x="1411988" y="79761"/>
                    <a:pt x="1411988" y="91388"/>
                  </a:cubicBezTo>
                  <a:lnTo>
                    <a:pt x="1411988" y="741403"/>
                  </a:lnTo>
                  <a:close/>
                </a:path>
              </a:pathLst>
            </a:custGeom>
            <a:solidFill>
              <a:schemeClr val="accent4"/>
            </a:solidFill>
            <a:ln w="19050" cap="flat">
              <a:solidFill>
                <a:schemeClr val="accent4"/>
              </a:solidFill>
              <a:prstDash val="solid"/>
              <a:miter/>
            </a:ln>
          </p:spPr>
          <p:txBody>
            <a:bodyPr rtlCol="0" anchor="ctr"/>
            <a:lstStyle/>
            <a:p>
              <a:endParaRPr lang="en-GB" sz="1730"/>
            </a:p>
          </p:txBody>
        </p:sp>
        <p:pic>
          <p:nvPicPr>
            <p:cNvPr id="35" name="Graphic 34">
              <a:extLst>
                <a:ext uri="{FF2B5EF4-FFF2-40B4-BE49-F238E27FC236}">
                  <a16:creationId xmlns:a16="http://schemas.microsoft.com/office/drawing/2014/main" id="{63751233-2C90-4957-8998-DF22CC62C2B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5658" y="2735727"/>
              <a:ext cx="480850" cy="480850"/>
            </a:xfrm>
            <a:prstGeom prst="rect">
              <a:avLst/>
            </a:prstGeom>
          </p:spPr>
        </p:pic>
      </p:grpSp>
      <p:grpSp>
        <p:nvGrpSpPr>
          <p:cNvPr id="6" name="Group 5">
            <a:extLst>
              <a:ext uri="{FF2B5EF4-FFF2-40B4-BE49-F238E27FC236}">
                <a16:creationId xmlns:a16="http://schemas.microsoft.com/office/drawing/2014/main" id="{25695B18-A6A3-476B-9678-03EE86E96760}"/>
              </a:ext>
            </a:extLst>
          </p:cNvPr>
          <p:cNvGrpSpPr/>
          <p:nvPr/>
        </p:nvGrpSpPr>
        <p:grpSpPr>
          <a:xfrm>
            <a:off x="617851" y="2057907"/>
            <a:ext cx="2206824" cy="2206824"/>
            <a:chOff x="617851" y="2057907"/>
            <a:chExt cx="2206824" cy="2206824"/>
          </a:xfrm>
          <a:solidFill>
            <a:schemeClr val="accent6"/>
          </a:solidFill>
        </p:grpSpPr>
        <p:sp>
          <p:nvSpPr>
            <p:cNvPr id="4" name="Oval 3">
              <a:extLst>
                <a:ext uri="{FF2B5EF4-FFF2-40B4-BE49-F238E27FC236}">
                  <a16:creationId xmlns:a16="http://schemas.microsoft.com/office/drawing/2014/main" id="{063E5D4F-4B01-4454-B775-DA059CF8CCB6}"/>
                </a:ext>
              </a:extLst>
            </p:cNvPr>
            <p:cNvSpPr/>
            <p:nvPr/>
          </p:nvSpPr>
          <p:spPr bwMode="auto">
            <a:xfrm>
              <a:off x="617851"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building_5" title="Icon of tall buildings">
              <a:extLst>
                <a:ext uri="{FF2B5EF4-FFF2-40B4-BE49-F238E27FC236}">
                  <a16:creationId xmlns:a16="http://schemas.microsoft.com/office/drawing/2014/main" id="{1533A0A2-91B1-44FB-A374-ECF9F17BC827}"/>
                </a:ext>
              </a:extLst>
            </p:cNvPr>
            <p:cNvSpPr>
              <a:spLocks noChangeAspect="1" noEditPoints="1"/>
            </p:cNvSpPr>
            <p:nvPr/>
          </p:nvSpPr>
          <p:spPr bwMode="auto">
            <a:xfrm>
              <a:off x="1242969" y="2571971"/>
              <a:ext cx="954665" cy="103683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grpFill/>
            <a:ln w="5715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85C30EE5-ED0A-40C8-8AF0-359D119ABC1D}"/>
              </a:ext>
            </a:extLst>
          </p:cNvPr>
          <p:cNvGrpSpPr/>
          <p:nvPr/>
        </p:nvGrpSpPr>
        <p:grpSpPr>
          <a:xfrm>
            <a:off x="3534340" y="2057907"/>
            <a:ext cx="2206824" cy="2206824"/>
            <a:chOff x="3534340" y="2057907"/>
            <a:chExt cx="2206824" cy="2206824"/>
          </a:xfrm>
          <a:solidFill>
            <a:schemeClr val="accent6"/>
          </a:solidFill>
        </p:grpSpPr>
        <p:sp>
          <p:nvSpPr>
            <p:cNvPr id="13" name="Oval 12">
              <a:extLst>
                <a:ext uri="{FF2B5EF4-FFF2-40B4-BE49-F238E27FC236}">
                  <a16:creationId xmlns:a16="http://schemas.microsoft.com/office/drawing/2014/main" id="{B2389A81-4839-4845-A3E8-1E656098B2F3}"/>
                </a:ext>
              </a:extLst>
            </p:cNvPr>
            <p:cNvSpPr/>
            <p:nvPr/>
          </p:nvSpPr>
          <p:spPr bwMode="auto">
            <a:xfrm>
              <a:off x="3534340"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8" name="Graphic 37">
              <a:extLst>
                <a:ext uri="{FF2B5EF4-FFF2-40B4-BE49-F238E27FC236}">
                  <a16:creationId xmlns:a16="http://schemas.microsoft.com/office/drawing/2014/main" id="{4795A4C2-DA0D-4451-9133-293F41E9BB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7365" y="2559430"/>
              <a:ext cx="1120774" cy="1120774"/>
            </a:xfrm>
            <a:prstGeom prst="rect">
              <a:avLst/>
            </a:prstGeom>
          </p:spPr>
        </p:pic>
      </p:grpSp>
      <p:grpSp>
        <p:nvGrpSpPr>
          <p:cNvPr id="9" name="Group 8">
            <a:extLst>
              <a:ext uri="{FF2B5EF4-FFF2-40B4-BE49-F238E27FC236}">
                <a16:creationId xmlns:a16="http://schemas.microsoft.com/office/drawing/2014/main" id="{5FE63502-D97B-4DEC-9BD9-08A8A514683D}"/>
              </a:ext>
            </a:extLst>
          </p:cNvPr>
          <p:cNvGrpSpPr/>
          <p:nvPr/>
        </p:nvGrpSpPr>
        <p:grpSpPr>
          <a:xfrm>
            <a:off x="9367326" y="2057907"/>
            <a:ext cx="2206824" cy="2206824"/>
            <a:chOff x="9367326" y="2057907"/>
            <a:chExt cx="2206824" cy="2206824"/>
          </a:xfrm>
          <a:solidFill>
            <a:srgbClr val="D2D2D2"/>
          </a:solidFill>
        </p:grpSpPr>
        <p:sp>
          <p:nvSpPr>
            <p:cNvPr id="17" name="Oval 16">
              <a:extLst>
                <a:ext uri="{FF2B5EF4-FFF2-40B4-BE49-F238E27FC236}">
                  <a16:creationId xmlns:a16="http://schemas.microsoft.com/office/drawing/2014/main" id="{C6F6CB84-1E3E-419C-8A70-C5C4C246A6AC}"/>
                </a:ext>
              </a:extLst>
            </p:cNvPr>
            <p:cNvSpPr/>
            <p:nvPr/>
          </p:nvSpPr>
          <p:spPr bwMode="auto">
            <a:xfrm>
              <a:off x="9367326"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ank" title="Icon of a piggy bank">
              <a:extLst>
                <a:ext uri="{FF2B5EF4-FFF2-40B4-BE49-F238E27FC236}">
                  <a16:creationId xmlns:a16="http://schemas.microsoft.com/office/drawing/2014/main" id="{67B8BEBB-6554-4445-AAE2-4BA24AD4DE4A}"/>
                </a:ext>
              </a:extLst>
            </p:cNvPr>
            <p:cNvSpPr>
              <a:spLocks noChangeAspect="1" noEditPoints="1"/>
            </p:cNvSpPr>
            <p:nvPr/>
          </p:nvSpPr>
          <p:spPr bwMode="auto">
            <a:xfrm>
              <a:off x="9838832" y="2610391"/>
              <a:ext cx="1209381" cy="1119057"/>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grpFill/>
            <a:ln w="762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Tree>
    <p:extLst>
      <p:ext uri="{BB962C8B-B14F-4D97-AF65-F5344CB8AC3E}">
        <p14:creationId xmlns:p14="http://schemas.microsoft.com/office/powerpoint/2010/main" val="1162879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anim calcmode="lin" valueType="num">
                                      <p:cBhvr>
                                        <p:cTn id="30" dur="500" fill="hold"/>
                                        <p:tgtEl>
                                          <p:spTgt spid="8"/>
                                        </p:tgtEl>
                                        <p:attrNameLst>
                                          <p:attrName>ppt_x</p:attrName>
                                        </p:attrNameLst>
                                      </p:cBhvr>
                                      <p:tavLst>
                                        <p:tav tm="0">
                                          <p:val>
                                            <p:strVal val="#ppt_x"/>
                                          </p:val>
                                        </p:tav>
                                        <p:tav tm="100000">
                                          <p:val>
                                            <p:strVal val="#ppt_x"/>
                                          </p:val>
                                        </p:tav>
                                      </p:tavLst>
                                    </p:anim>
                                    <p:anim calcmode="lin" valueType="num">
                                      <p:cBhvr>
                                        <p:cTn id="31" dur="5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anim calcmode="lin" valueType="num">
                                      <p:cBhvr>
                                        <p:cTn id="35" dur="500" fill="hold"/>
                                        <p:tgtEl>
                                          <p:spTgt spid="15"/>
                                        </p:tgtEl>
                                        <p:attrNameLst>
                                          <p:attrName>ppt_x</p:attrName>
                                        </p:attrNameLst>
                                      </p:cBhvr>
                                      <p:tavLst>
                                        <p:tav tm="0">
                                          <p:val>
                                            <p:strVal val="#ppt_x"/>
                                          </p:val>
                                        </p:tav>
                                        <p:tav tm="100000">
                                          <p:val>
                                            <p:strVal val="#ppt_x"/>
                                          </p:val>
                                        </p:tav>
                                      </p:tavLst>
                                    </p:anim>
                                    <p:anim calcmode="lin" valueType="num">
                                      <p:cBhvr>
                                        <p:cTn id="36" dur="500" fill="hold"/>
                                        <p:tgtEl>
                                          <p:spTgt spid="15"/>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anim calcmode="lin" valueType="num">
                                      <p:cBhvr>
                                        <p:cTn id="41" dur="500" fill="hold"/>
                                        <p:tgtEl>
                                          <p:spTgt spid="9"/>
                                        </p:tgtEl>
                                        <p:attrNameLst>
                                          <p:attrName>ppt_x</p:attrName>
                                        </p:attrNameLst>
                                      </p:cBhvr>
                                      <p:tavLst>
                                        <p:tav tm="0">
                                          <p:val>
                                            <p:strVal val="#ppt_x"/>
                                          </p:val>
                                        </p:tav>
                                        <p:tav tm="100000">
                                          <p:val>
                                            <p:strVal val="#ppt_x"/>
                                          </p:val>
                                        </p:tav>
                                      </p:tavLst>
                                    </p:anim>
                                    <p:anim calcmode="lin" valueType="num">
                                      <p:cBhvr>
                                        <p:cTn id="42" dur="500" fill="hold"/>
                                        <p:tgtEl>
                                          <p:spTgt spid="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anim calcmode="lin" valueType="num">
                                      <p:cBhvr>
                                        <p:cTn id="46" dur="500" fill="hold"/>
                                        <p:tgtEl>
                                          <p:spTgt spid="20"/>
                                        </p:tgtEl>
                                        <p:attrNameLst>
                                          <p:attrName>ppt_x</p:attrName>
                                        </p:attrNameLst>
                                      </p:cBhvr>
                                      <p:tavLst>
                                        <p:tav tm="0">
                                          <p:val>
                                            <p:strVal val="#ppt_x"/>
                                          </p:val>
                                        </p:tav>
                                        <p:tav tm="100000">
                                          <p:val>
                                            <p:strVal val="#ppt_x"/>
                                          </p:val>
                                        </p:tav>
                                      </p:tavLst>
                                    </p:anim>
                                    <p:anim calcmode="lin" valueType="num">
                                      <p:cBhvr>
                                        <p:cTn id="47"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8631-2B39-449A-8268-63384FF2C01E}"/>
              </a:ext>
            </a:extLst>
          </p:cNvPr>
          <p:cNvSpPr>
            <a:spLocks noGrp="1"/>
          </p:cNvSpPr>
          <p:nvPr>
            <p:ph type="title"/>
          </p:nvPr>
        </p:nvSpPr>
        <p:spPr>
          <a:xfrm>
            <a:off x="586740" y="204384"/>
            <a:ext cx="11018520" cy="553998"/>
          </a:xfrm>
        </p:spPr>
        <p:txBody>
          <a:bodyPr/>
          <a:lstStyle/>
          <a:p>
            <a:r>
              <a:rPr lang="en-US" dirty="0"/>
              <a:t>Advantages of Azure File Sync</a:t>
            </a:r>
          </a:p>
        </p:txBody>
      </p:sp>
      <p:grpSp>
        <p:nvGrpSpPr>
          <p:cNvPr id="4" name="HQ Server">
            <a:extLst>
              <a:ext uri="{FF2B5EF4-FFF2-40B4-BE49-F238E27FC236}">
                <a16:creationId xmlns:a16="http://schemas.microsoft.com/office/drawing/2014/main" id="{C8A4BC4E-CCFE-4292-BEC7-8D144844930C}"/>
              </a:ext>
            </a:extLst>
          </p:cNvPr>
          <p:cNvGrpSpPr/>
          <p:nvPr/>
        </p:nvGrpSpPr>
        <p:grpSpPr>
          <a:xfrm>
            <a:off x="6549110" y="4694389"/>
            <a:ext cx="1911164" cy="2088208"/>
            <a:chOff x="2657969" y="4249398"/>
            <a:chExt cx="1801933" cy="1968861"/>
          </a:xfrm>
        </p:grpSpPr>
        <p:pic>
          <p:nvPicPr>
            <p:cNvPr id="5" name="Picture 2" descr="\\MAGNUM\Projects\Microsoft\Cloud Power FY12\Design\Icons\PNGs\Server_2.png">
              <a:extLst>
                <a:ext uri="{FF2B5EF4-FFF2-40B4-BE49-F238E27FC236}">
                  <a16:creationId xmlns:a16="http://schemas.microsoft.com/office/drawing/2014/main" id="{8808ACD2-528A-4B13-B613-E5D34E645B78}"/>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2B22CB49-EDC5-4AF8-B83D-7AD4DFB86EF3}"/>
                </a:ext>
              </a:extLst>
            </p:cNvPr>
            <p:cNvSpPr txBox="1"/>
            <p:nvPr/>
          </p:nvSpPr>
          <p:spPr>
            <a:xfrm>
              <a:off x="2657969" y="5577189"/>
              <a:ext cx="1801933" cy="641070"/>
            </a:xfrm>
            <a:prstGeom prst="rect">
              <a:avLst/>
            </a:prstGeom>
            <a:noFill/>
          </p:spPr>
          <p:txBody>
            <a:bodyPr wrap="none" rtlCol="0">
              <a:spAutoFit/>
            </a:bodyPr>
            <a:lstStyle/>
            <a:p>
              <a:pPr algn="ctr" defTabSz="969711">
                <a:defRPr/>
              </a:pPr>
              <a:r>
                <a:rPr lang="en-US" sz="1909" dirty="0">
                  <a:latin typeface="Calibri" panose="020F0502020204030204"/>
                </a:rPr>
                <a:t>File Sync Server 2</a:t>
              </a:r>
              <a:br>
                <a:rPr lang="en-US" sz="1909" dirty="0">
                  <a:latin typeface="Calibri" panose="020F0502020204030204"/>
                </a:rPr>
              </a:br>
              <a:r>
                <a:rPr lang="en-US" sz="1909" dirty="0">
                  <a:latin typeface="Calibri" panose="020F0502020204030204"/>
                </a:rPr>
                <a:t>Copenhagen</a:t>
              </a:r>
            </a:p>
          </p:txBody>
        </p:sp>
      </p:grpSp>
      <p:cxnSp>
        <p:nvCxnSpPr>
          <p:cNvPr id="7" name="Sync: New York">
            <a:extLst>
              <a:ext uri="{FF2B5EF4-FFF2-40B4-BE49-F238E27FC236}">
                <a16:creationId xmlns:a16="http://schemas.microsoft.com/office/drawing/2014/main" id="{604182A8-C2BC-4657-B397-3014358B4CCF}"/>
              </a:ext>
            </a:extLst>
          </p:cNvPr>
          <p:cNvCxnSpPr>
            <a:cxnSpLocks/>
            <a:stCxn id="5" idx="0"/>
          </p:cNvCxnSpPr>
          <p:nvPr/>
        </p:nvCxnSpPr>
        <p:spPr>
          <a:xfrm rot="16200000" flipV="1">
            <a:off x="6495054" y="3684760"/>
            <a:ext cx="1105014" cy="914244"/>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8" name="Sync: HQ">
            <a:extLst>
              <a:ext uri="{FF2B5EF4-FFF2-40B4-BE49-F238E27FC236}">
                <a16:creationId xmlns:a16="http://schemas.microsoft.com/office/drawing/2014/main" id="{FDD36606-26C6-418E-9C39-03C3BDC0824B}"/>
              </a:ext>
            </a:extLst>
          </p:cNvPr>
          <p:cNvCxnSpPr>
            <a:cxnSpLocks/>
          </p:cNvCxnSpPr>
          <p:nvPr/>
        </p:nvCxnSpPr>
        <p:spPr>
          <a:xfrm rot="5400000" flipH="1" flipV="1">
            <a:off x="2593102" y="3803796"/>
            <a:ext cx="1107358" cy="500071"/>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9" name="New York">
            <a:extLst>
              <a:ext uri="{FF2B5EF4-FFF2-40B4-BE49-F238E27FC236}">
                <a16:creationId xmlns:a16="http://schemas.microsoft.com/office/drawing/2014/main" id="{BF5DC437-992E-4F89-9816-D468BED6CFA6}"/>
              </a:ext>
            </a:extLst>
          </p:cNvPr>
          <p:cNvGrpSpPr/>
          <p:nvPr/>
        </p:nvGrpSpPr>
        <p:grpSpPr>
          <a:xfrm>
            <a:off x="1941166" y="4746891"/>
            <a:ext cx="1911164" cy="2088208"/>
            <a:chOff x="2657960" y="4249398"/>
            <a:chExt cx="1801936" cy="1968861"/>
          </a:xfrm>
        </p:grpSpPr>
        <p:pic>
          <p:nvPicPr>
            <p:cNvPr id="10" name="Picture 9" descr="\\MAGNUM\Projects\Microsoft\Cloud Power FY12\Design\Icons\PNGs\Server_2.png">
              <a:extLst>
                <a:ext uri="{FF2B5EF4-FFF2-40B4-BE49-F238E27FC236}">
                  <a16:creationId xmlns:a16="http://schemas.microsoft.com/office/drawing/2014/main" id="{1D2DF407-917B-4DCA-AAFA-50226C161310}"/>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11" name="TextBox 10">
              <a:extLst>
                <a:ext uri="{FF2B5EF4-FFF2-40B4-BE49-F238E27FC236}">
                  <a16:creationId xmlns:a16="http://schemas.microsoft.com/office/drawing/2014/main" id="{A76B521C-E56B-4435-9F83-AD750498F2AC}"/>
                </a:ext>
              </a:extLst>
            </p:cNvPr>
            <p:cNvSpPr txBox="1"/>
            <p:nvPr/>
          </p:nvSpPr>
          <p:spPr>
            <a:xfrm>
              <a:off x="2657960" y="5577189"/>
              <a:ext cx="1801936" cy="641070"/>
            </a:xfrm>
            <a:prstGeom prst="rect">
              <a:avLst/>
            </a:prstGeom>
            <a:noFill/>
          </p:spPr>
          <p:txBody>
            <a:bodyPr wrap="none" rtlCol="0">
              <a:spAutoFit/>
            </a:bodyPr>
            <a:lstStyle/>
            <a:p>
              <a:pPr algn="ctr" defTabSz="969711">
                <a:defRPr/>
              </a:pPr>
              <a:r>
                <a:rPr lang="en-US" sz="1909" dirty="0">
                  <a:latin typeface="Calibri" panose="020F0502020204030204"/>
                </a:rPr>
                <a:t>File Sync Server 1</a:t>
              </a:r>
              <a:br>
                <a:rPr lang="en-US" sz="1909" dirty="0">
                  <a:latin typeface="Calibri" panose="020F0502020204030204"/>
                </a:rPr>
              </a:br>
              <a:r>
                <a:rPr lang="en-US" sz="1909" dirty="0">
                  <a:latin typeface="Calibri" panose="020F0502020204030204"/>
                </a:rPr>
                <a:t>Oslo</a:t>
              </a:r>
            </a:p>
          </p:txBody>
        </p:sp>
      </p:grpSp>
      <p:grpSp>
        <p:nvGrpSpPr>
          <p:cNvPr id="12" name="IW Access color sync">
            <a:extLst>
              <a:ext uri="{FF2B5EF4-FFF2-40B4-BE49-F238E27FC236}">
                <a16:creationId xmlns:a16="http://schemas.microsoft.com/office/drawing/2014/main" id="{5FA7EE98-009B-4313-B2AD-B8422D3B4CA5}"/>
              </a:ext>
            </a:extLst>
          </p:cNvPr>
          <p:cNvGrpSpPr/>
          <p:nvPr/>
        </p:nvGrpSpPr>
        <p:grpSpPr>
          <a:xfrm>
            <a:off x="144409" y="4762144"/>
            <a:ext cx="2252694" cy="1415918"/>
            <a:chOff x="355771" y="4088145"/>
            <a:chExt cx="2848027" cy="1816814"/>
          </a:xfrm>
        </p:grpSpPr>
        <p:grpSp>
          <p:nvGrpSpPr>
            <p:cNvPr id="13" name="Group 12">
              <a:extLst>
                <a:ext uri="{FF2B5EF4-FFF2-40B4-BE49-F238E27FC236}">
                  <a16:creationId xmlns:a16="http://schemas.microsoft.com/office/drawing/2014/main" id="{91A7E50E-211F-4B2B-950B-8840574C25FC}"/>
                </a:ext>
              </a:extLst>
            </p:cNvPr>
            <p:cNvGrpSpPr/>
            <p:nvPr/>
          </p:nvGrpSpPr>
          <p:grpSpPr>
            <a:xfrm>
              <a:off x="355771" y="4088145"/>
              <a:ext cx="2848027" cy="1816814"/>
              <a:chOff x="355771" y="4088145"/>
              <a:chExt cx="2848027" cy="1816814"/>
            </a:xfrm>
          </p:grpSpPr>
          <p:grpSp>
            <p:nvGrpSpPr>
              <p:cNvPr id="15" name="Group 14">
                <a:extLst>
                  <a:ext uri="{FF2B5EF4-FFF2-40B4-BE49-F238E27FC236}">
                    <a16:creationId xmlns:a16="http://schemas.microsoft.com/office/drawing/2014/main" id="{6BE51C89-D417-45D8-8780-4CEF80AAF64C}"/>
                  </a:ext>
                </a:extLst>
              </p:cNvPr>
              <p:cNvGrpSpPr/>
              <p:nvPr/>
            </p:nvGrpSpPr>
            <p:grpSpPr>
              <a:xfrm>
                <a:off x="355771" y="4088145"/>
                <a:ext cx="1149075" cy="1816814"/>
                <a:chOff x="451154" y="6462143"/>
                <a:chExt cx="1149075" cy="1816814"/>
              </a:xfrm>
            </p:grpSpPr>
            <p:pic>
              <p:nvPicPr>
                <p:cNvPr id="17" name="Picture 16">
                  <a:extLst>
                    <a:ext uri="{FF2B5EF4-FFF2-40B4-BE49-F238E27FC236}">
                      <a16:creationId xmlns:a16="http://schemas.microsoft.com/office/drawing/2014/main" id="{8E5EDCAD-A10E-4FB2-BEEE-1F0E2C51A88A}"/>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1154" y="7114807"/>
                  <a:ext cx="782821" cy="554353"/>
                </a:xfrm>
                <a:prstGeom prst="rect">
                  <a:avLst/>
                </a:prstGeom>
              </p:spPr>
            </p:pic>
            <p:pic>
              <p:nvPicPr>
                <p:cNvPr id="18" name="Picture 17">
                  <a:extLst>
                    <a:ext uri="{FF2B5EF4-FFF2-40B4-BE49-F238E27FC236}">
                      <a16:creationId xmlns:a16="http://schemas.microsoft.com/office/drawing/2014/main" id="{9D015DF7-415B-41F5-8350-189501737EA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209170" y="7669160"/>
                  <a:ext cx="348720" cy="609797"/>
                </a:xfrm>
                <a:prstGeom prst="rect">
                  <a:avLst/>
                </a:prstGeom>
              </p:spPr>
            </p:pic>
            <p:pic>
              <p:nvPicPr>
                <p:cNvPr id="19" name="Picture 18">
                  <a:extLst>
                    <a:ext uri="{FF2B5EF4-FFF2-40B4-BE49-F238E27FC236}">
                      <a16:creationId xmlns:a16="http://schemas.microsoft.com/office/drawing/2014/main" id="{A5002C38-7F36-4D8A-82E6-4A1D7C5D403A}"/>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1179545" y="6462143"/>
                  <a:ext cx="420684" cy="691535"/>
                </a:xfrm>
                <a:prstGeom prst="rect">
                  <a:avLst/>
                </a:prstGeom>
              </p:spPr>
            </p:pic>
          </p:grpSp>
          <p:cxnSp>
            <p:nvCxnSpPr>
              <p:cNvPr id="16" name="Straight Arrow Connector 15">
                <a:extLst>
                  <a:ext uri="{FF2B5EF4-FFF2-40B4-BE49-F238E27FC236}">
                    <a16:creationId xmlns:a16="http://schemas.microsoft.com/office/drawing/2014/main" id="{CB7375E2-43E1-4785-A5D0-6AFB465D4224}"/>
                  </a:ext>
                </a:extLst>
              </p:cNvPr>
              <p:cNvCxnSpPr>
                <a:cxnSpLocks/>
              </p:cNvCxnSpPr>
              <p:nvPr/>
            </p:nvCxnSpPr>
            <p:spPr>
              <a:xfrm flipV="1">
                <a:off x="1528266" y="5039578"/>
                <a:ext cx="1675532" cy="2364"/>
              </a:xfrm>
              <a:prstGeom prst="straightConnector1">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sp>
          <p:nvSpPr>
            <p:cNvPr id="14" name="TextBox 13">
              <a:extLst>
                <a:ext uri="{FF2B5EF4-FFF2-40B4-BE49-F238E27FC236}">
                  <a16:creationId xmlns:a16="http://schemas.microsoft.com/office/drawing/2014/main" id="{30474D71-DC33-44E5-B85C-D86EDFFBA6A0}"/>
                </a:ext>
              </a:extLst>
            </p:cNvPr>
            <p:cNvSpPr txBox="1"/>
            <p:nvPr/>
          </p:nvSpPr>
          <p:spPr>
            <a:xfrm>
              <a:off x="1676987" y="4716120"/>
              <a:ext cx="1348707" cy="718963"/>
            </a:xfrm>
            <a:prstGeom prst="rect">
              <a:avLst/>
            </a:prstGeom>
            <a:noFill/>
          </p:spPr>
          <p:txBody>
            <a:bodyPr wrap="square" rtlCol="0">
              <a:spAutoFit/>
            </a:bodyPr>
            <a:lstStyle/>
            <a:p>
              <a:pPr algn="ctr" defTabSz="969711">
                <a:defRPr/>
              </a:pPr>
              <a:r>
                <a:rPr lang="en-US" sz="1485" dirty="0">
                  <a:latin typeface="Calibri" panose="020F0502020204030204"/>
                </a:rPr>
                <a:t>Work Folders</a:t>
              </a:r>
            </a:p>
          </p:txBody>
        </p:sp>
      </p:grpSp>
      <p:grpSp>
        <p:nvGrpSpPr>
          <p:cNvPr id="20" name="SMB / NFS">
            <a:extLst>
              <a:ext uri="{FF2B5EF4-FFF2-40B4-BE49-F238E27FC236}">
                <a16:creationId xmlns:a16="http://schemas.microsoft.com/office/drawing/2014/main" id="{E1E77FD7-C792-46F6-821C-F19BF382AD74}"/>
              </a:ext>
            </a:extLst>
          </p:cNvPr>
          <p:cNvGrpSpPr/>
          <p:nvPr/>
        </p:nvGrpSpPr>
        <p:grpSpPr>
          <a:xfrm>
            <a:off x="3286700" y="5100895"/>
            <a:ext cx="2246955" cy="1034666"/>
            <a:chOff x="3921985" y="4562314"/>
            <a:chExt cx="2118534" cy="975531"/>
          </a:xfrm>
        </p:grpSpPr>
        <p:grpSp>
          <p:nvGrpSpPr>
            <p:cNvPr id="21" name="Group 20">
              <a:extLst>
                <a:ext uri="{FF2B5EF4-FFF2-40B4-BE49-F238E27FC236}">
                  <a16:creationId xmlns:a16="http://schemas.microsoft.com/office/drawing/2014/main" id="{EF328C96-DA42-436D-8F51-8038EDC08652}"/>
                </a:ext>
              </a:extLst>
            </p:cNvPr>
            <p:cNvGrpSpPr/>
            <p:nvPr/>
          </p:nvGrpSpPr>
          <p:grpSpPr>
            <a:xfrm>
              <a:off x="3921985" y="4562314"/>
              <a:ext cx="722930" cy="714010"/>
              <a:chOff x="4219419" y="4597995"/>
              <a:chExt cx="722930" cy="714010"/>
            </a:xfrm>
          </p:grpSpPr>
          <p:sp>
            <p:nvSpPr>
              <p:cNvPr id="27" name="TextBox 26">
                <a:extLst>
                  <a:ext uri="{FF2B5EF4-FFF2-40B4-BE49-F238E27FC236}">
                    <a16:creationId xmlns:a16="http://schemas.microsoft.com/office/drawing/2014/main" id="{876F62F9-D3CF-4AAA-9D13-51EA424CA976}"/>
                  </a:ext>
                </a:extLst>
              </p:cNvPr>
              <p:cNvSpPr txBox="1"/>
              <p:nvPr/>
            </p:nvSpPr>
            <p:spPr>
              <a:xfrm>
                <a:off x="4219419" y="4597995"/>
                <a:ext cx="722930" cy="714010"/>
              </a:xfrm>
              <a:prstGeom prst="rect">
                <a:avLst/>
              </a:prstGeom>
              <a:noFill/>
            </p:spPr>
            <p:txBody>
              <a:bodyPr wrap="square" rtlCol="0">
                <a:spAutoFit/>
              </a:bodyPr>
              <a:lstStyle/>
              <a:p>
                <a:pPr algn="ctr" defTabSz="969711">
                  <a:lnSpc>
                    <a:spcPct val="150000"/>
                  </a:lnSpc>
                  <a:defRPr/>
                </a:pPr>
                <a:r>
                  <a:rPr lang="en-US" sz="1485">
                    <a:latin typeface="Calibri" panose="020F0502020204030204"/>
                  </a:rPr>
                  <a:t>SMB</a:t>
                </a:r>
              </a:p>
              <a:p>
                <a:pPr algn="ctr" defTabSz="969711">
                  <a:lnSpc>
                    <a:spcPct val="150000"/>
                  </a:lnSpc>
                  <a:defRPr/>
                </a:pPr>
                <a:r>
                  <a:rPr lang="en-US" sz="1485">
                    <a:latin typeface="Calibri" panose="020F0502020204030204"/>
                  </a:rPr>
                  <a:t>NFS</a:t>
                </a:r>
              </a:p>
            </p:txBody>
          </p:sp>
          <p:cxnSp>
            <p:nvCxnSpPr>
              <p:cNvPr id="28" name="Straight Arrow Connector 27">
                <a:extLst>
                  <a:ext uri="{FF2B5EF4-FFF2-40B4-BE49-F238E27FC236}">
                    <a16:creationId xmlns:a16="http://schemas.microsoft.com/office/drawing/2014/main" id="{6BFA97C6-93AF-46EF-BE48-D1BD032B5F17}"/>
                  </a:ext>
                </a:extLst>
              </p:cNvPr>
              <p:cNvCxnSpPr/>
              <p:nvPr/>
            </p:nvCxnSpPr>
            <p:spPr>
              <a:xfrm flipV="1">
                <a:off x="4234497" y="4983672"/>
                <a:ext cx="692777" cy="1"/>
              </a:xfrm>
              <a:prstGeom prst="straightConnector1">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 name="Group 21">
              <a:extLst>
                <a:ext uri="{FF2B5EF4-FFF2-40B4-BE49-F238E27FC236}">
                  <a16:creationId xmlns:a16="http://schemas.microsoft.com/office/drawing/2014/main" id="{2BC3AC47-58A0-4E9B-9B15-0481D2EAF8CD}"/>
                </a:ext>
              </a:extLst>
            </p:cNvPr>
            <p:cNvGrpSpPr/>
            <p:nvPr/>
          </p:nvGrpSpPr>
          <p:grpSpPr>
            <a:xfrm>
              <a:off x="4741194" y="4597753"/>
              <a:ext cx="1299325" cy="940092"/>
              <a:chOff x="5038628" y="4633434"/>
              <a:chExt cx="1299325" cy="940092"/>
            </a:xfrm>
          </p:grpSpPr>
          <p:pic>
            <p:nvPicPr>
              <p:cNvPr id="23" name="Picture 6" descr="\\MAGNUM\Projects\Microsoft\Cloud Power FY12\Design\ICONS_PNG\Flexible_Workspace.png">
                <a:extLst>
                  <a:ext uri="{FF2B5EF4-FFF2-40B4-BE49-F238E27FC236}">
                    <a16:creationId xmlns:a16="http://schemas.microsoft.com/office/drawing/2014/main" id="{1514CA10-0FCB-43BE-A3CC-18485F686D42}"/>
                  </a:ext>
                </a:extLst>
              </p:cNvPr>
              <p:cNvPicPr>
                <a:picLocks noChangeAspect="1" noChangeArrowheads="1"/>
              </p:cNvPicPr>
              <p:nvPr/>
            </p:nvPicPr>
            <p:blipFill rotWithShape="1">
              <a:blip r:embed="rId10"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24" name="Picture 23" descr="\\MAGNUM\Projects\Microsoft\Cloud Power FY12\Design\ICONS_PNG\Application.png">
                <a:extLst>
                  <a:ext uri="{FF2B5EF4-FFF2-40B4-BE49-F238E27FC236}">
                    <a16:creationId xmlns:a16="http://schemas.microsoft.com/office/drawing/2014/main" id="{AC6AB68D-E7D8-4A5D-8CD2-8A8BDA31919E}"/>
                  </a:ext>
                </a:extLst>
              </p:cNvPr>
              <p:cNvPicPr>
                <a:picLocks noChangeAspect="1" noChangeArrowheads="1"/>
              </p:cNvPicPr>
              <p:nvPr/>
            </p:nvPicPr>
            <p:blipFill>
              <a:blip r:embed="rId11"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25" name="TextBox 24">
                <a:extLst>
                  <a:ext uri="{FF2B5EF4-FFF2-40B4-BE49-F238E27FC236}">
                    <a16:creationId xmlns:a16="http://schemas.microsoft.com/office/drawing/2014/main" id="{B1CEEB80-6D25-4C23-BFF7-BD58454791D0}"/>
                  </a:ext>
                </a:extLst>
              </p:cNvPr>
              <p:cNvSpPr txBox="1"/>
              <p:nvPr/>
            </p:nvSpPr>
            <p:spPr>
              <a:xfrm>
                <a:off x="5365754" y="4664210"/>
                <a:ext cx="532486" cy="277157"/>
              </a:xfrm>
              <a:prstGeom prst="rect">
                <a:avLst/>
              </a:prstGeom>
              <a:noFill/>
              <a:effectLst/>
            </p:spPr>
            <p:txBody>
              <a:bodyPr wrap="none" rtlCol="0">
                <a:spAutoFit/>
              </a:bodyPr>
              <a:lstStyle/>
              <a:p>
                <a:pPr defTabSz="969711">
                  <a:defRPr/>
                </a:pPr>
                <a:r>
                  <a:rPr lang="en-US" sz="1273">
                    <a:latin typeface="Calibri" panose="020F0502020204030204"/>
                  </a:rPr>
                  <a:t>Users</a:t>
                </a:r>
              </a:p>
            </p:txBody>
          </p:sp>
          <p:sp>
            <p:nvSpPr>
              <p:cNvPr id="26" name="TextBox 25">
                <a:extLst>
                  <a:ext uri="{FF2B5EF4-FFF2-40B4-BE49-F238E27FC236}">
                    <a16:creationId xmlns:a16="http://schemas.microsoft.com/office/drawing/2014/main" id="{7DAD5487-761B-4BA2-8BEB-A5A2B9F46F8F}"/>
                  </a:ext>
                </a:extLst>
              </p:cNvPr>
              <p:cNvSpPr txBox="1"/>
              <p:nvPr/>
            </p:nvSpPr>
            <p:spPr>
              <a:xfrm>
                <a:off x="5376998" y="5171381"/>
                <a:ext cx="960955" cy="277157"/>
              </a:xfrm>
              <a:prstGeom prst="rect">
                <a:avLst/>
              </a:prstGeom>
              <a:noFill/>
              <a:effectLst/>
            </p:spPr>
            <p:txBody>
              <a:bodyPr wrap="none" rtlCol="0">
                <a:spAutoFit/>
              </a:bodyPr>
              <a:lstStyle/>
              <a:p>
                <a:pPr defTabSz="969711">
                  <a:defRPr/>
                </a:pPr>
                <a:r>
                  <a:rPr lang="en-US" sz="1273">
                    <a:latin typeface="Calibri" panose="020F0502020204030204"/>
                  </a:rPr>
                  <a:t>Applications</a:t>
                </a:r>
              </a:p>
            </p:txBody>
          </p:sp>
        </p:grpSp>
      </p:grpSp>
      <p:grpSp>
        <p:nvGrpSpPr>
          <p:cNvPr id="30" name="Group 29">
            <a:extLst>
              <a:ext uri="{FF2B5EF4-FFF2-40B4-BE49-F238E27FC236}">
                <a16:creationId xmlns:a16="http://schemas.microsoft.com/office/drawing/2014/main" id="{785A0315-D7CD-4F40-A14A-4F7F3038DFB3}"/>
              </a:ext>
            </a:extLst>
          </p:cNvPr>
          <p:cNvGrpSpPr/>
          <p:nvPr/>
        </p:nvGrpSpPr>
        <p:grpSpPr>
          <a:xfrm>
            <a:off x="2426621" y="973218"/>
            <a:ext cx="5082930" cy="2424001"/>
            <a:chOff x="6910869" y="3170996"/>
            <a:chExt cx="3594697" cy="1674421"/>
          </a:xfrm>
          <a:solidFill>
            <a:schemeClr val="accent4">
              <a:lumMod val="60000"/>
              <a:lumOff val="40000"/>
            </a:schemeClr>
          </a:solidFill>
        </p:grpSpPr>
        <p:grpSp>
          <p:nvGrpSpPr>
            <p:cNvPr id="31" name="Group 30">
              <a:extLst>
                <a:ext uri="{FF2B5EF4-FFF2-40B4-BE49-F238E27FC236}">
                  <a16:creationId xmlns:a16="http://schemas.microsoft.com/office/drawing/2014/main" id="{FCD04B0B-E675-4800-9298-7B2C9DC47387}"/>
                </a:ext>
              </a:extLst>
            </p:cNvPr>
            <p:cNvGrpSpPr/>
            <p:nvPr/>
          </p:nvGrpSpPr>
          <p:grpSpPr>
            <a:xfrm>
              <a:off x="6910869" y="3170996"/>
              <a:ext cx="3594697" cy="1674421"/>
              <a:chOff x="6707276" y="2211440"/>
              <a:chExt cx="2716503" cy="1180417"/>
            </a:xfrm>
            <a:grpFill/>
          </p:grpSpPr>
          <p:sp>
            <p:nvSpPr>
              <p:cNvPr id="36" name="Freeform 80">
                <a:extLst>
                  <a:ext uri="{FF2B5EF4-FFF2-40B4-BE49-F238E27FC236}">
                    <a16:creationId xmlns:a16="http://schemas.microsoft.com/office/drawing/2014/main" id="{C2053EA9-17B7-4DFB-9B3D-87651515CED0}"/>
                  </a:ext>
                </a:extLst>
              </p:cNvPr>
              <p:cNvSpPr>
                <a:spLocks/>
              </p:cNvSpPr>
              <p:nvPr/>
            </p:nvSpPr>
            <p:spPr bwMode="auto">
              <a:xfrm>
                <a:off x="6707276" y="2211440"/>
                <a:ext cx="2716503" cy="1180417"/>
              </a:xfrm>
              <a:custGeom>
                <a:avLst/>
                <a:gdLst>
                  <a:gd name="T0" fmla="*/ 0 w 439"/>
                  <a:gd name="T1" fmla="*/ 2147483646 h 253"/>
                  <a:gd name="T2" fmla="*/ 2147483646 w 439"/>
                  <a:gd name="T3" fmla="*/ 2147483646 h 253"/>
                  <a:gd name="T4" fmla="*/ 2147483646 w 439"/>
                  <a:gd name="T5" fmla="*/ 2147483646 h 253"/>
                  <a:gd name="T6" fmla="*/ 2147483646 w 439"/>
                  <a:gd name="T7" fmla="*/ 0 h 253"/>
                  <a:gd name="T8" fmla="*/ 2147483646 w 439"/>
                  <a:gd name="T9" fmla="*/ 2147483646 h 253"/>
                  <a:gd name="T10" fmla="*/ 2147483646 w 439"/>
                  <a:gd name="T11" fmla="*/ 2147483646 h 253"/>
                  <a:gd name="T12" fmla="*/ 2147483646 w 439"/>
                  <a:gd name="T13" fmla="*/ 2147483646 h 253"/>
                  <a:gd name="T14" fmla="*/ 2147483646 w 439"/>
                  <a:gd name="T15" fmla="*/ 2147483646 h 253"/>
                  <a:gd name="T16" fmla="*/ 2147483646 w 439"/>
                  <a:gd name="T17" fmla="*/ 2147483646 h 253"/>
                  <a:gd name="T18" fmla="*/ 2147483646 w 439"/>
                  <a:gd name="T19" fmla="*/ 2147483646 h 253"/>
                  <a:gd name="T20" fmla="*/ 2147483646 w 439"/>
                  <a:gd name="T21" fmla="*/ 2147483646 h 253"/>
                  <a:gd name="T22" fmla="*/ 0 w 439"/>
                  <a:gd name="T23" fmla="*/ 2147483646 h 2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grpFill/>
              <a:ln w="38100">
                <a:solidFill>
                  <a:schemeClr val="accent4"/>
                </a:solidFill>
              </a:ln>
            </p:spPr>
            <p:txBody>
              <a:bodyPr lIns="91414" tIns="45706" rIns="91414" bIns="45706"/>
              <a:lstStyle/>
              <a:p>
                <a:pPr>
                  <a:defRPr/>
                </a:pPr>
                <a:endParaRPr lang="en-US">
                  <a:ea typeface="MS PGothic"/>
                  <a:cs typeface="MS PGothic"/>
                </a:endParaRPr>
              </a:p>
            </p:txBody>
          </p:sp>
          <p:pic>
            <p:nvPicPr>
              <p:cNvPr id="37" name="Picture 5" descr="C:\Users\mitchellg\Desktop\Folder.png">
                <a:extLst>
                  <a:ext uri="{FF2B5EF4-FFF2-40B4-BE49-F238E27FC236}">
                    <a16:creationId xmlns:a16="http://schemas.microsoft.com/office/drawing/2014/main" id="{7173C0F6-8D67-45F7-AEEE-D147FB11272B}"/>
                  </a:ext>
                </a:extLst>
              </p:cNvPr>
              <p:cNvPicPr>
                <a:picLocks noChangeAspect="1" noChangeArrowheads="1"/>
              </p:cNvPicPr>
              <p:nvPr/>
            </p:nvPicPr>
            <p:blipFill>
              <a:blip r:embed="rId12" cstate="print">
                <a:lum bright="100000"/>
              </a:blip>
              <a:srcRect/>
              <a:stretch>
                <a:fillRect/>
              </a:stretch>
            </p:blipFill>
            <p:spPr bwMode="auto">
              <a:xfrm>
                <a:off x="7678743" y="2673631"/>
                <a:ext cx="747881" cy="670109"/>
              </a:xfrm>
              <a:prstGeom prst="rect">
                <a:avLst/>
              </a:prstGeom>
              <a:grpFill/>
            </p:spPr>
          </p:pic>
          <p:sp>
            <p:nvSpPr>
              <p:cNvPr id="38" name="TextBox 37">
                <a:extLst>
                  <a:ext uri="{FF2B5EF4-FFF2-40B4-BE49-F238E27FC236}">
                    <a16:creationId xmlns:a16="http://schemas.microsoft.com/office/drawing/2014/main" id="{281B4166-AAE4-4C16-BE9C-BDE3AF9D7252}"/>
                  </a:ext>
                </a:extLst>
              </p:cNvPr>
              <p:cNvSpPr txBox="1"/>
              <p:nvPr/>
            </p:nvSpPr>
            <p:spPr>
              <a:xfrm>
                <a:off x="7855316" y="3015518"/>
                <a:ext cx="416084" cy="133213"/>
              </a:xfrm>
              <a:prstGeom prst="rect">
                <a:avLst/>
              </a:prstGeom>
              <a:noFill/>
            </p:spPr>
            <p:txBody>
              <a:bodyPr wrap="none" rtlCol="0">
                <a:spAutoFit/>
              </a:bodyPr>
              <a:lstStyle/>
              <a:p>
                <a:pPr algn="ctr" defTabSz="950791">
                  <a:defRPr/>
                </a:pPr>
                <a:r>
                  <a:rPr lang="en-US" sz="1143" dirty="0">
                    <a:solidFill>
                      <a:schemeClr val="accent4"/>
                    </a:solidFill>
                    <a:latin typeface="Calibri" panose="020F0502020204030204"/>
                  </a:rPr>
                  <a:t>File Share</a:t>
                </a:r>
              </a:p>
            </p:txBody>
          </p:sp>
        </p:grpSp>
        <p:pic>
          <p:nvPicPr>
            <p:cNvPr id="32" name="Graphic 31">
              <a:extLst>
                <a:ext uri="{FF2B5EF4-FFF2-40B4-BE49-F238E27FC236}">
                  <a16:creationId xmlns:a16="http://schemas.microsoft.com/office/drawing/2014/main" id="{B96F7040-DB41-41B1-BCFF-08EE4B7A10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53166" y="4128133"/>
              <a:ext cx="476250" cy="476250"/>
            </a:xfrm>
            <a:prstGeom prst="rect">
              <a:avLst/>
            </a:prstGeom>
          </p:spPr>
        </p:pic>
        <p:pic>
          <p:nvPicPr>
            <p:cNvPr id="33" name="Graphic 32">
              <a:extLst>
                <a:ext uri="{FF2B5EF4-FFF2-40B4-BE49-F238E27FC236}">
                  <a16:creationId xmlns:a16="http://schemas.microsoft.com/office/drawing/2014/main" id="{E02A31E0-856D-4F49-B0D2-DED294BEE98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09696" y="4133845"/>
              <a:ext cx="476250" cy="476250"/>
            </a:xfrm>
            <a:prstGeom prst="rect">
              <a:avLst/>
            </a:prstGeom>
          </p:spPr>
        </p:pic>
        <p:cxnSp>
          <p:nvCxnSpPr>
            <p:cNvPr id="34" name="Straight Arrow Connector 33">
              <a:extLst>
                <a:ext uri="{FF2B5EF4-FFF2-40B4-BE49-F238E27FC236}">
                  <a16:creationId xmlns:a16="http://schemas.microsoft.com/office/drawing/2014/main" id="{ECB9ADA9-DB9B-4C1E-8050-78016CB2AFF9}"/>
                </a:ext>
              </a:extLst>
            </p:cNvPr>
            <p:cNvCxnSpPr>
              <a:cxnSpLocks/>
              <a:stCxn id="33" idx="3"/>
              <a:endCxn id="37" idx="1"/>
            </p:cNvCxnSpPr>
            <p:nvPr/>
          </p:nvCxnSpPr>
          <p:spPr bwMode="auto">
            <a:xfrm flipV="1">
              <a:off x="7885946" y="4301889"/>
              <a:ext cx="310447" cy="70082"/>
            </a:xfrm>
            <a:prstGeom prst="straightConnector1">
              <a:avLst/>
            </a:prstGeom>
            <a:grpFill/>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DBA26667-5328-448D-913D-F2D656A9C6BF}"/>
                </a:ext>
              </a:extLst>
            </p:cNvPr>
            <p:cNvCxnSpPr>
              <a:cxnSpLocks/>
              <a:stCxn id="32" idx="1"/>
              <a:endCxn id="37" idx="3"/>
            </p:cNvCxnSpPr>
            <p:nvPr/>
          </p:nvCxnSpPr>
          <p:spPr bwMode="auto">
            <a:xfrm flipH="1" flipV="1">
              <a:off x="9186050" y="4301889"/>
              <a:ext cx="367116" cy="64370"/>
            </a:xfrm>
            <a:prstGeom prst="straightConnector1">
              <a:avLst/>
            </a:prstGeom>
            <a:grpFill/>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9" name="Vault">
            <a:extLst>
              <a:ext uri="{FF2B5EF4-FFF2-40B4-BE49-F238E27FC236}">
                <a16:creationId xmlns:a16="http://schemas.microsoft.com/office/drawing/2014/main" id="{314E89D7-3207-4316-9043-CF4CE865BAC7}"/>
              </a:ext>
            </a:extLst>
          </p:cNvPr>
          <p:cNvGrpSpPr/>
          <p:nvPr/>
        </p:nvGrpSpPr>
        <p:grpSpPr>
          <a:xfrm>
            <a:off x="4320697" y="1170885"/>
            <a:ext cx="1232137" cy="872272"/>
            <a:chOff x="8048434" y="1933069"/>
            <a:chExt cx="1708593" cy="1418262"/>
          </a:xfrm>
        </p:grpSpPr>
        <p:pic>
          <p:nvPicPr>
            <p:cNvPr id="40" name="Picture 39">
              <a:extLst>
                <a:ext uri="{FF2B5EF4-FFF2-40B4-BE49-F238E27FC236}">
                  <a16:creationId xmlns:a16="http://schemas.microsoft.com/office/drawing/2014/main" id="{A539FCE5-3CC8-4DE2-A207-BBB935D1C766}"/>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40000"/>
                      </a14:imgEffect>
                    </a14:imgLayer>
                  </a14:imgProps>
                </a:ext>
              </a:extLst>
            </a:blip>
            <a:stretch>
              <a:fillRect/>
            </a:stretch>
          </p:blipFill>
          <p:spPr>
            <a:xfrm>
              <a:off x="8176444" y="1933069"/>
              <a:ext cx="1525901" cy="960443"/>
            </a:xfrm>
            <a:prstGeom prst="rect">
              <a:avLst/>
            </a:prstGeom>
            <a:noFill/>
            <a:ln>
              <a:noFill/>
            </a:ln>
          </p:spPr>
        </p:pic>
        <p:sp>
          <p:nvSpPr>
            <p:cNvPr id="41" name="TextBox 40">
              <a:extLst>
                <a:ext uri="{FF2B5EF4-FFF2-40B4-BE49-F238E27FC236}">
                  <a16:creationId xmlns:a16="http://schemas.microsoft.com/office/drawing/2014/main" id="{D3C4CBA1-2751-4698-B69A-02469F132D1D}"/>
                </a:ext>
              </a:extLst>
            </p:cNvPr>
            <p:cNvSpPr txBox="1"/>
            <p:nvPr/>
          </p:nvSpPr>
          <p:spPr>
            <a:xfrm>
              <a:off x="8048434" y="2827120"/>
              <a:ext cx="1708593" cy="524211"/>
            </a:xfrm>
            <a:prstGeom prst="rect">
              <a:avLst/>
            </a:prstGeom>
            <a:noFill/>
            <a:ln>
              <a:noFill/>
            </a:ln>
          </p:spPr>
          <p:txBody>
            <a:bodyPr wrap="none" rtlCol="0">
              <a:spAutoFit/>
            </a:bodyPr>
            <a:lstStyle/>
            <a:p>
              <a:pPr algn="ctr" defTabSz="950608">
                <a:defRPr/>
              </a:pPr>
              <a:r>
                <a:rPr lang="en-US" sz="1454" dirty="0">
                  <a:solidFill>
                    <a:schemeClr val="bg1"/>
                  </a:solidFill>
                  <a:latin typeface="Calibri" panose="020F0502020204030204"/>
                </a:rPr>
                <a:t>Azure Backup</a:t>
              </a:r>
            </a:p>
          </p:txBody>
        </p:sp>
      </p:grpSp>
      <p:sp>
        <p:nvSpPr>
          <p:cNvPr id="42" name="TextBox 41">
            <a:extLst>
              <a:ext uri="{FF2B5EF4-FFF2-40B4-BE49-F238E27FC236}">
                <a16:creationId xmlns:a16="http://schemas.microsoft.com/office/drawing/2014/main" id="{D067B435-BA21-415C-AC38-32305BD8CAE5}"/>
              </a:ext>
            </a:extLst>
          </p:cNvPr>
          <p:cNvSpPr txBox="1"/>
          <p:nvPr/>
        </p:nvSpPr>
        <p:spPr>
          <a:xfrm>
            <a:off x="9039659" y="1058243"/>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Cloud Tiering</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3A9424B8-AF2A-431E-A750-8B5E5C3009F9}"/>
              </a:ext>
            </a:extLst>
          </p:cNvPr>
          <p:cNvSpPr txBox="1"/>
          <p:nvPr/>
        </p:nvSpPr>
        <p:spPr>
          <a:xfrm>
            <a:off x="9039658" y="2134731"/>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Multi-site Sync</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0F6321B8-D8BB-4786-ADA7-445BC832A7F4}"/>
              </a:ext>
            </a:extLst>
          </p:cNvPr>
          <p:cNvSpPr txBox="1"/>
          <p:nvPr/>
        </p:nvSpPr>
        <p:spPr>
          <a:xfrm>
            <a:off x="9039658" y="2654794"/>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Cloud Backup</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9505AEF1-E69A-4835-8D61-5378D4A739CE}"/>
              </a:ext>
            </a:extLst>
          </p:cNvPr>
          <p:cNvSpPr txBox="1"/>
          <p:nvPr/>
        </p:nvSpPr>
        <p:spPr>
          <a:xfrm>
            <a:off x="9034791" y="1578306"/>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Cloud Access</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6" name="TextBox 45">
            <a:extLst>
              <a:ext uri="{FF2B5EF4-FFF2-40B4-BE49-F238E27FC236}">
                <a16:creationId xmlns:a16="http://schemas.microsoft.com/office/drawing/2014/main" id="{4EF0BF90-908A-401A-B67F-52B503A846A6}"/>
              </a:ext>
            </a:extLst>
          </p:cNvPr>
          <p:cNvSpPr txBox="1"/>
          <p:nvPr/>
        </p:nvSpPr>
        <p:spPr>
          <a:xfrm>
            <a:off x="9044525" y="3174857"/>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Rapid File Server DR</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pic>
        <p:nvPicPr>
          <p:cNvPr id="47" name="Picture 46">
            <a:extLst>
              <a:ext uri="{FF2B5EF4-FFF2-40B4-BE49-F238E27FC236}">
                <a16:creationId xmlns:a16="http://schemas.microsoft.com/office/drawing/2014/main" id="{56344BE6-AC84-47BF-AC9E-8AFBD93EE1A9}"/>
              </a:ext>
            </a:extLst>
          </p:cNvPr>
          <p:cNvPicPr>
            <a:picLocks noChangeAspect="1"/>
          </p:cNvPicPr>
          <p:nvPr/>
        </p:nvPicPr>
        <p:blipFill>
          <a:blip r:embed="rId19"/>
          <a:stretch>
            <a:fillRect/>
          </a:stretch>
        </p:blipFill>
        <p:spPr>
          <a:xfrm>
            <a:off x="2678367" y="5747675"/>
            <a:ext cx="186194" cy="192767"/>
          </a:xfrm>
          <a:prstGeom prst="rect">
            <a:avLst/>
          </a:prstGeom>
        </p:spPr>
      </p:pic>
      <p:pic>
        <p:nvPicPr>
          <p:cNvPr id="48" name="Picture 47">
            <a:extLst>
              <a:ext uri="{FF2B5EF4-FFF2-40B4-BE49-F238E27FC236}">
                <a16:creationId xmlns:a16="http://schemas.microsoft.com/office/drawing/2014/main" id="{138608B2-B4E5-4462-8ED6-B69AC11DD20C}"/>
              </a:ext>
            </a:extLst>
          </p:cNvPr>
          <p:cNvPicPr>
            <a:picLocks noChangeAspect="1"/>
          </p:cNvPicPr>
          <p:nvPr/>
        </p:nvPicPr>
        <p:blipFill>
          <a:blip r:embed="rId19"/>
          <a:stretch>
            <a:fillRect/>
          </a:stretch>
        </p:blipFill>
        <p:spPr>
          <a:xfrm>
            <a:off x="7296950" y="5684485"/>
            <a:ext cx="186194" cy="192767"/>
          </a:xfrm>
          <a:prstGeom prst="rect">
            <a:avLst/>
          </a:prstGeom>
        </p:spPr>
      </p:pic>
      <p:sp>
        <p:nvSpPr>
          <p:cNvPr id="49" name="&quot;Not Allowed&quot; Symbol 48">
            <a:extLst>
              <a:ext uri="{FF2B5EF4-FFF2-40B4-BE49-F238E27FC236}">
                <a16:creationId xmlns:a16="http://schemas.microsoft.com/office/drawing/2014/main" id="{D2818AF3-C168-42A8-9E3A-B415AA2E63C2}"/>
              </a:ext>
            </a:extLst>
          </p:cNvPr>
          <p:cNvSpPr/>
          <p:nvPr/>
        </p:nvSpPr>
        <p:spPr>
          <a:xfrm>
            <a:off x="7047483" y="4985357"/>
            <a:ext cx="914400" cy="9144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0" name="New York">
            <a:extLst>
              <a:ext uri="{FF2B5EF4-FFF2-40B4-BE49-F238E27FC236}">
                <a16:creationId xmlns:a16="http://schemas.microsoft.com/office/drawing/2014/main" id="{67AAB28C-D29A-4C5B-97AC-B9F29833DBE9}"/>
              </a:ext>
            </a:extLst>
          </p:cNvPr>
          <p:cNvGrpSpPr/>
          <p:nvPr/>
        </p:nvGrpSpPr>
        <p:grpSpPr>
          <a:xfrm>
            <a:off x="9034791" y="4707231"/>
            <a:ext cx="1911164" cy="2088208"/>
            <a:chOff x="2657960" y="4249398"/>
            <a:chExt cx="1801936" cy="1968861"/>
          </a:xfrm>
        </p:grpSpPr>
        <p:pic>
          <p:nvPicPr>
            <p:cNvPr id="51" name="Picture 50" descr="\\MAGNUM\Projects\Microsoft\Cloud Power FY12\Design\Icons\PNGs\Server_2.png">
              <a:extLst>
                <a:ext uri="{FF2B5EF4-FFF2-40B4-BE49-F238E27FC236}">
                  <a16:creationId xmlns:a16="http://schemas.microsoft.com/office/drawing/2014/main" id="{B64E61FB-77AD-44DE-8F87-68C8C2F60C3D}"/>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52" name="TextBox 51">
              <a:extLst>
                <a:ext uri="{FF2B5EF4-FFF2-40B4-BE49-F238E27FC236}">
                  <a16:creationId xmlns:a16="http://schemas.microsoft.com/office/drawing/2014/main" id="{E6C21626-38F6-472A-8CDB-6BB77F309917}"/>
                </a:ext>
              </a:extLst>
            </p:cNvPr>
            <p:cNvSpPr txBox="1"/>
            <p:nvPr/>
          </p:nvSpPr>
          <p:spPr>
            <a:xfrm>
              <a:off x="2657960" y="5577189"/>
              <a:ext cx="1801936" cy="641070"/>
            </a:xfrm>
            <a:prstGeom prst="rect">
              <a:avLst/>
            </a:prstGeom>
            <a:noFill/>
          </p:spPr>
          <p:txBody>
            <a:bodyPr wrap="none" rtlCol="0">
              <a:spAutoFit/>
            </a:bodyPr>
            <a:lstStyle/>
            <a:p>
              <a:pPr algn="ctr" defTabSz="969711">
                <a:defRPr/>
              </a:pPr>
              <a:r>
                <a:rPr lang="en-US" sz="1909" dirty="0">
                  <a:latin typeface="Calibri" panose="020F0502020204030204"/>
                </a:rPr>
                <a:t>File Sync Server 3</a:t>
              </a:r>
              <a:br>
                <a:rPr lang="en-US" sz="1909" dirty="0">
                  <a:latin typeface="Calibri" panose="020F0502020204030204"/>
                </a:rPr>
              </a:br>
              <a:r>
                <a:rPr lang="en-US" sz="1909" dirty="0">
                  <a:latin typeface="Calibri" panose="020F0502020204030204"/>
                </a:rPr>
                <a:t>Stockholm</a:t>
              </a:r>
            </a:p>
          </p:txBody>
        </p:sp>
      </p:grpSp>
      <p:pic>
        <p:nvPicPr>
          <p:cNvPr id="53" name="Picture 52">
            <a:extLst>
              <a:ext uri="{FF2B5EF4-FFF2-40B4-BE49-F238E27FC236}">
                <a16:creationId xmlns:a16="http://schemas.microsoft.com/office/drawing/2014/main" id="{77C664D9-8F5C-4046-83C2-04788DBEB72F}"/>
              </a:ext>
            </a:extLst>
          </p:cNvPr>
          <p:cNvPicPr>
            <a:picLocks noChangeAspect="1"/>
          </p:cNvPicPr>
          <p:nvPr/>
        </p:nvPicPr>
        <p:blipFill>
          <a:blip r:embed="rId19"/>
          <a:stretch>
            <a:fillRect/>
          </a:stretch>
        </p:blipFill>
        <p:spPr>
          <a:xfrm>
            <a:off x="9781877" y="5715484"/>
            <a:ext cx="186194" cy="192767"/>
          </a:xfrm>
          <a:prstGeom prst="rect">
            <a:avLst/>
          </a:prstGeom>
        </p:spPr>
      </p:pic>
      <p:cxnSp>
        <p:nvCxnSpPr>
          <p:cNvPr id="54" name="Sync: New York">
            <a:extLst>
              <a:ext uri="{FF2B5EF4-FFF2-40B4-BE49-F238E27FC236}">
                <a16:creationId xmlns:a16="http://schemas.microsoft.com/office/drawing/2014/main" id="{29C53FF3-CACA-4B69-A701-008671CFB708}"/>
              </a:ext>
            </a:extLst>
          </p:cNvPr>
          <p:cNvCxnSpPr>
            <a:cxnSpLocks/>
          </p:cNvCxnSpPr>
          <p:nvPr/>
        </p:nvCxnSpPr>
        <p:spPr>
          <a:xfrm rot="10800000">
            <a:off x="7497851" y="3298411"/>
            <a:ext cx="1968878" cy="1507086"/>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0851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3249358" y="983539"/>
            <a:ext cx="5471879" cy="2482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p:txBody>
          <a:bodyPr/>
          <a:lstStyle/>
          <a:p>
            <a:r>
              <a:rPr lang="en-US" dirty="0"/>
              <a:t>Deploy Azure File Sync in a few easy steps</a:t>
            </a:r>
          </a:p>
        </p:txBody>
      </p:sp>
      <p:sp>
        <p:nvSpPr>
          <p:cNvPr id="35" name="server" title="Icon of a server tower">
            <a:extLst>
              <a:ext uri="{FF2B5EF4-FFF2-40B4-BE49-F238E27FC236}">
                <a16:creationId xmlns:a16="http://schemas.microsoft.com/office/drawing/2014/main" id="{8D50FA25-0FCE-4A43-90C0-2535C2D47D94}"/>
              </a:ext>
            </a:extLst>
          </p:cNvPr>
          <p:cNvSpPr>
            <a:spLocks noChangeAspect="1" noEditPoints="1"/>
          </p:cNvSpPr>
          <p:nvPr/>
        </p:nvSpPr>
        <p:spPr bwMode="auto">
          <a:xfrm>
            <a:off x="3437646" y="3881406"/>
            <a:ext cx="1380843" cy="266830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nvGrpSpPr>
          <p:cNvPr id="64" name="Group 63">
            <a:extLst>
              <a:ext uri="{FF2B5EF4-FFF2-40B4-BE49-F238E27FC236}">
                <a16:creationId xmlns:a16="http://schemas.microsoft.com/office/drawing/2014/main" id="{06D9105E-35BB-4FCE-B052-67F5B7DE1D76}"/>
              </a:ext>
            </a:extLst>
          </p:cNvPr>
          <p:cNvGrpSpPr/>
          <p:nvPr/>
        </p:nvGrpSpPr>
        <p:grpSpPr>
          <a:xfrm>
            <a:off x="4882674" y="2980176"/>
            <a:ext cx="3160847" cy="1574499"/>
            <a:chOff x="5820928" y="2980177"/>
            <a:chExt cx="3057991" cy="1573796"/>
          </a:xfrm>
        </p:grpSpPr>
        <p:cxnSp>
          <p:nvCxnSpPr>
            <p:cNvPr id="40" name="Connector: Elbow 39">
              <a:extLst>
                <a:ext uri="{FF2B5EF4-FFF2-40B4-BE49-F238E27FC236}">
                  <a16:creationId xmlns:a16="http://schemas.microsoft.com/office/drawing/2014/main" id="{B3D1187C-4B4C-4327-A78B-7F46105078B8}"/>
                </a:ext>
              </a:extLst>
            </p:cNvPr>
            <p:cNvCxnSpPr>
              <a:cxnSpLocks/>
            </p:cNvCxnSpPr>
            <p:nvPr/>
          </p:nvCxnSpPr>
          <p:spPr>
            <a:xfrm rot="5400000">
              <a:off x="5540426" y="3260679"/>
              <a:ext cx="1573793" cy="1012790"/>
            </a:xfrm>
            <a:prstGeom prst="bentConnector3">
              <a:avLst>
                <a:gd name="adj1" fmla="val 100018"/>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41AA743-6658-4E94-8AED-18AD5D5E6021}"/>
                </a:ext>
              </a:extLst>
            </p:cNvPr>
            <p:cNvCxnSpPr>
              <a:cxnSpLocks/>
            </p:cNvCxnSpPr>
            <p:nvPr/>
          </p:nvCxnSpPr>
          <p:spPr>
            <a:xfrm>
              <a:off x="7227737" y="2980178"/>
              <a:ext cx="1651182" cy="1573795"/>
            </a:xfrm>
            <a:prstGeom prst="bentConnector3">
              <a:avLst>
                <a:gd name="adj1" fmla="val -50"/>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3FC9B622-E1AB-4AC1-A241-555D6CF42F07}"/>
              </a:ext>
            </a:extLst>
          </p:cNvPr>
          <p:cNvSpPr txBox="1"/>
          <p:nvPr/>
        </p:nvSpPr>
        <p:spPr>
          <a:xfrm>
            <a:off x="3778936" y="4454455"/>
            <a:ext cx="689163" cy="430887"/>
          </a:xfrm>
          <a:prstGeom prst="rect">
            <a:avLst/>
          </a:prstGeom>
          <a:noFill/>
        </p:spPr>
        <p:txBody>
          <a:bodyPr wrap="none" lIns="0" tIns="0" rIns="0" bIns="0" rtlCol="0">
            <a:spAutoFit/>
          </a:bodyPr>
          <a:lstStyle/>
          <a:p>
            <a:pPr algn="ctr"/>
            <a:r>
              <a:rPr lang="en-US" sz="1400" b="1" dirty="0">
                <a:solidFill>
                  <a:schemeClr val="accent4"/>
                </a:solidFill>
              </a:rPr>
              <a:t>OSL</a:t>
            </a:r>
          </a:p>
          <a:p>
            <a:pPr algn="ctr"/>
            <a:r>
              <a:rPr lang="en-US" sz="1400" b="1" dirty="0">
                <a:solidFill>
                  <a:schemeClr val="accent4"/>
                </a:solidFill>
              </a:rPr>
              <a:t>X:\mktg</a:t>
            </a:r>
          </a:p>
        </p:txBody>
      </p:sp>
      <p:grpSp>
        <p:nvGrpSpPr>
          <p:cNvPr id="63" name="Group 62">
            <a:extLst>
              <a:ext uri="{FF2B5EF4-FFF2-40B4-BE49-F238E27FC236}">
                <a16:creationId xmlns:a16="http://schemas.microsoft.com/office/drawing/2014/main" id="{CAF2BDA8-327D-4B48-A02B-78B16948E07D}"/>
              </a:ext>
            </a:extLst>
          </p:cNvPr>
          <p:cNvGrpSpPr/>
          <p:nvPr/>
        </p:nvGrpSpPr>
        <p:grpSpPr>
          <a:xfrm>
            <a:off x="3568175" y="5223510"/>
            <a:ext cx="1185068" cy="271739"/>
            <a:chOff x="4506429" y="5223510"/>
            <a:chExt cx="1185068" cy="271739"/>
          </a:xfrm>
        </p:grpSpPr>
        <p:sp>
          <p:nvSpPr>
            <p:cNvPr id="59" name="Processing_E9F5" title="Icon of two interlocked gears">
              <a:extLst>
                <a:ext uri="{FF2B5EF4-FFF2-40B4-BE49-F238E27FC236}">
                  <a16:creationId xmlns:a16="http://schemas.microsoft.com/office/drawing/2014/main" id="{D9725CA0-0A82-46FC-A235-5F554C046E5E}"/>
                </a:ext>
              </a:extLst>
            </p:cNvPr>
            <p:cNvSpPr>
              <a:spLocks noChangeAspect="1" noEditPoints="1"/>
            </p:cNvSpPr>
            <p:nvPr/>
          </p:nvSpPr>
          <p:spPr bwMode="auto">
            <a:xfrm>
              <a:off x="4506429" y="5223510"/>
              <a:ext cx="312009" cy="27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4"/>
                </a:solidFill>
              </a:endParaRPr>
            </a:p>
          </p:txBody>
        </p:sp>
        <p:sp>
          <p:nvSpPr>
            <p:cNvPr id="60" name="TextBox 59">
              <a:extLst>
                <a:ext uri="{FF2B5EF4-FFF2-40B4-BE49-F238E27FC236}">
                  <a16:creationId xmlns:a16="http://schemas.microsoft.com/office/drawing/2014/main" id="{5756ADC6-52F5-4F42-9160-892109296E8C}"/>
                </a:ext>
              </a:extLst>
            </p:cNvPr>
            <p:cNvSpPr txBox="1"/>
            <p:nvPr/>
          </p:nvSpPr>
          <p:spPr>
            <a:xfrm>
              <a:off x="4877813" y="5310583"/>
              <a:ext cx="813684" cy="184666"/>
            </a:xfrm>
            <a:prstGeom prst="rect">
              <a:avLst/>
            </a:prstGeom>
            <a:noFill/>
          </p:spPr>
          <p:txBody>
            <a:bodyPr wrap="none" lIns="0" tIns="0" rIns="0" bIns="0" rtlCol="0">
              <a:spAutoFit/>
            </a:bodyPr>
            <a:lstStyle/>
            <a:p>
              <a:pPr algn="l"/>
              <a:r>
                <a:rPr lang="en-US" sz="1200" b="1" dirty="0">
                  <a:solidFill>
                    <a:schemeClr val="accent4"/>
                  </a:solidFill>
                </a:rPr>
                <a:t>Sync Agent</a:t>
              </a:r>
            </a:p>
          </p:txBody>
        </p:sp>
      </p:grpSp>
      <p:sp>
        <p:nvSpPr>
          <p:cNvPr id="61" name="TextBox 60">
            <a:extLst>
              <a:ext uri="{FF2B5EF4-FFF2-40B4-BE49-F238E27FC236}">
                <a16:creationId xmlns:a16="http://schemas.microsoft.com/office/drawing/2014/main" id="{B85AC944-84C0-4B04-A152-4C6DE690B9E3}"/>
              </a:ext>
            </a:extLst>
          </p:cNvPr>
          <p:cNvSpPr txBox="1"/>
          <p:nvPr/>
        </p:nvSpPr>
        <p:spPr>
          <a:xfrm>
            <a:off x="1455784" y="4449166"/>
            <a:ext cx="1940211" cy="276999"/>
          </a:xfrm>
          <a:prstGeom prst="rect">
            <a:avLst/>
          </a:prstGeom>
          <a:noFill/>
        </p:spPr>
        <p:txBody>
          <a:bodyPr wrap="none" lIns="0" tIns="0" rIns="0" bIns="0" rtlCol="0">
            <a:spAutoFit/>
          </a:bodyPr>
          <a:lstStyle/>
          <a:p>
            <a:pPr algn="l"/>
            <a:r>
              <a:rPr lang="en-US" sz="1800" b="1" dirty="0">
                <a:solidFill>
                  <a:schemeClr val="accent4"/>
                </a:solidFill>
              </a:rPr>
              <a:t>Server Endpoint 1</a:t>
            </a:r>
          </a:p>
        </p:txBody>
      </p:sp>
      <p:sp>
        <p:nvSpPr>
          <p:cNvPr id="62" name="TextBox 61">
            <a:extLst>
              <a:ext uri="{FF2B5EF4-FFF2-40B4-BE49-F238E27FC236}">
                <a16:creationId xmlns:a16="http://schemas.microsoft.com/office/drawing/2014/main" id="{BC267CDC-78F9-491B-BD00-A69E4B2F92EC}"/>
              </a:ext>
            </a:extLst>
          </p:cNvPr>
          <p:cNvSpPr txBox="1"/>
          <p:nvPr/>
        </p:nvSpPr>
        <p:spPr>
          <a:xfrm>
            <a:off x="9501810" y="4450590"/>
            <a:ext cx="1940211" cy="276999"/>
          </a:xfrm>
          <a:prstGeom prst="rect">
            <a:avLst/>
          </a:prstGeom>
          <a:noFill/>
        </p:spPr>
        <p:txBody>
          <a:bodyPr wrap="none" lIns="0" tIns="0" rIns="0" bIns="0" rtlCol="0">
            <a:spAutoFit/>
          </a:bodyPr>
          <a:lstStyle/>
          <a:p>
            <a:r>
              <a:rPr lang="en-US" sz="1800" b="1" dirty="0">
                <a:solidFill>
                  <a:schemeClr val="accent4"/>
                </a:solidFill>
              </a:rPr>
              <a:t>Server Endpoint 2</a:t>
            </a:r>
          </a:p>
        </p:txBody>
      </p:sp>
      <p:sp>
        <p:nvSpPr>
          <p:cNvPr id="68" name="server" title="Icon of a server tower">
            <a:extLst>
              <a:ext uri="{FF2B5EF4-FFF2-40B4-BE49-F238E27FC236}">
                <a16:creationId xmlns:a16="http://schemas.microsoft.com/office/drawing/2014/main" id="{387E902C-3356-46EC-8688-7BF2FA46E185}"/>
              </a:ext>
            </a:extLst>
          </p:cNvPr>
          <p:cNvSpPr>
            <a:spLocks noChangeAspect="1" noEditPoints="1"/>
          </p:cNvSpPr>
          <p:nvPr/>
        </p:nvSpPr>
        <p:spPr bwMode="auto">
          <a:xfrm>
            <a:off x="8030816" y="3797470"/>
            <a:ext cx="1380843" cy="266830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69" name="TextBox 68">
            <a:extLst>
              <a:ext uri="{FF2B5EF4-FFF2-40B4-BE49-F238E27FC236}">
                <a16:creationId xmlns:a16="http://schemas.microsoft.com/office/drawing/2014/main" id="{27223C23-41E2-41CE-A80B-F4D5C3C2B934}"/>
              </a:ext>
            </a:extLst>
          </p:cNvPr>
          <p:cNvSpPr txBox="1"/>
          <p:nvPr/>
        </p:nvSpPr>
        <p:spPr>
          <a:xfrm>
            <a:off x="8383008" y="4428386"/>
            <a:ext cx="689163" cy="430887"/>
          </a:xfrm>
          <a:prstGeom prst="rect">
            <a:avLst/>
          </a:prstGeom>
          <a:noFill/>
        </p:spPr>
        <p:txBody>
          <a:bodyPr wrap="none" lIns="0" tIns="0" rIns="0" bIns="0" rtlCol="0">
            <a:spAutoFit/>
          </a:bodyPr>
          <a:lstStyle/>
          <a:p>
            <a:pPr algn="ctr"/>
            <a:r>
              <a:rPr lang="en-US" sz="1400" b="1" dirty="0">
                <a:solidFill>
                  <a:schemeClr val="accent4"/>
                </a:solidFill>
              </a:rPr>
              <a:t>CPH</a:t>
            </a:r>
          </a:p>
          <a:p>
            <a:pPr algn="l"/>
            <a:r>
              <a:rPr lang="en-US" sz="1400" b="1" dirty="0">
                <a:solidFill>
                  <a:schemeClr val="accent4"/>
                </a:solidFill>
              </a:rPr>
              <a:t>X:\mktg</a:t>
            </a:r>
          </a:p>
        </p:txBody>
      </p:sp>
      <p:grpSp>
        <p:nvGrpSpPr>
          <p:cNvPr id="70" name="Group 69">
            <a:extLst>
              <a:ext uri="{FF2B5EF4-FFF2-40B4-BE49-F238E27FC236}">
                <a16:creationId xmlns:a16="http://schemas.microsoft.com/office/drawing/2014/main" id="{582394A4-7738-42C9-8127-B964138AF261}"/>
              </a:ext>
            </a:extLst>
          </p:cNvPr>
          <p:cNvGrpSpPr/>
          <p:nvPr/>
        </p:nvGrpSpPr>
        <p:grpSpPr>
          <a:xfrm>
            <a:off x="8161345" y="5099815"/>
            <a:ext cx="1185068" cy="271739"/>
            <a:chOff x="4506429" y="5183751"/>
            <a:chExt cx="1185068" cy="271739"/>
          </a:xfrm>
        </p:grpSpPr>
        <p:sp>
          <p:nvSpPr>
            <p:cNvPr id="71" name="Processing_E9F5" title="Icon of two interlocked gears">
              <a:extLst>
                <a:ext uri="{FF2B5EF4-FFF2-40B4-BE49-F238E27FC236}">
                  <a16:creationId xmlns:a16="http://schemas.microsoft.com/office/drawing/2014/main" id="{44A409F9-A65F-4B59-8C9A-5EC94993EEA8}"/>
                </a:ext>
              </a:extLst>
            </p:cNvPr>
            <p:cNvSpPr>
              <a:spLocks noChangeAspect="1" noEditPoints="1"/>
            </p:cNvSpPr>
            <p:nvPr/>
          </p:nvSpPr>
          <p:spPr bwMode="auto">
            <a:xfrm>
              <a:off x="4506429" y="5183751"/>
              <a:ext cx="312009" cy="27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accent4"/>
                </a:solidFill>
              </a:endParaRPr>
            </a:p>
          </p:txBody>
        </p:sp>
        <p:sp>
          <p:nvSpPr>
            <p:cNvPr id="72" name="TextBox 71">
              <a:extLst>
                <a:ext uri="{FF2B5EF4-FFF2-40B4-BE49-F238E27FC236}">
                  <a16:creationId xmlns:a16="http://schemas.microsoft.com/office/drawing/2014/main" id="{64B78725-F785-4266-87E0-6CB681FAD723}"/>
                </a:ext>
              </a:extLst>
            </p:cNvPr>
            <p:cNvSpPr txBox="1"/>
            <p:nvPr/>
          </p:nvSpPr>
          <p:spPr>
            <a:xfrm>
              <a:off x="4877813" y="5270824"/>
              <a:ext cx="813684" cy="184666"/>
            </a:xfrm>
            <a:prstGeom prst="rect">
              <a:avLst/>
            </a:prstGeom>
            <a:noFill/>
          </p:spPr>
          <p:txBody>
            <a:bodyPr wrap="none" lIns="0" tIns="0" rIns="0" bIns="0" rtlCol="0">
              <a:spAutoFit/>
            </a:bodyPr>
            <a:lstStyle/>
            <a:p>
              <a:pPr algn="l"/>
              <a:r>
                <a:rPr lang="en-US" sz="1200" b="1" dirty="0">
                  <a:solidFill>
                    <a:schemeClr val="accent4"/>
                  </a:solidFill>
                </a:rPr>
                <a:t>Sync Agent</a:t>
              </a:r>
            </a:p>
          </p:txBody>
        </p:sp>
      </p:grpSp>
      <p:grpSp>
        <p:nvGrpSpPr>
          <p:cNvPr id="49" name="Group 48">
            <a:extLst>
              <a:ext uri="{FF2B5EF4-FFF2-40B4-BE49-F238E27FC236}">
                <a16:creationId xmlns:a16="http://schemas.microsoft.com/office/drawing/2014/main" id="{494531BA-9718-4E03-98E3-42CC0CA7D476}"/>
              </a:ext>
            </a:extLst>
          </p:cNvPr>
          <p:cNvGrpSpPr/>
          <p:nvPr/>
        </p:nvGrpSpPr>
        <p:grpSpPr>
          <a:xfrm>
            <a:off x="5371321" y="1978775"/>
            <a:ext cx="1124897" cy="799836"/>
            <a:chOff x="5270663" y="2060195"/>
            <a:chExt cx="1438522" cy="1186739"/>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3"/>
              <a:ext cx="1438522" cy="251161"/>
            </a:xfrm>
            <a:prstGeom prst="rect">
              <a:avLst/>
            </a:prstGeom>
            <a:noFill/>
          </p:spPr>
          <p:txBody>
            <a:bodyPr wrap="square" lIns="0" tIns="0" rIns="0" bIns="0" rtlCol="0">
              <a:spAutoFit/>
            </a:bodyPr>
            <a:lstStyle/>
            <a:p>
              <a:pPr algn="l"/>
              <a:r>
                <a:rPr lang="en-US" sz="1100" b="1" dirty="0">
                  <a:solidFill>
                    <a:schemeClr val="accent4"/>
                  </a:solidFill>
                </a:rPr>
                <a:t>Azure File Share</a:t>
              </a:r>
            </a:p>
          </p:txBody>
        </p:sp>
      </p:grpSp>
      <p:grpSp>
        <p:nvGrpSpPr>
          <p:cNvPr id="4" name="Group 3">
            <a:extLst>
              <a:ext uri="{FF2B5EF4-FFF2-40B4-BE49-F238E27FC236}">
                <a16:creationId xmlns:a16="http://schemas.microsoft.com/office/drawing/2014/main" id="{43F2CF9D-1BC9-4CB8-B10A-F2761E5ABB22}"/>
              </a:ext>
            </a:extLst>
          </p:cNvPr>
          <p:cNvGrpSpPr/>
          <p:nvPr/>
        </p:nvGrpSpPr>
        <p:grpSpPr>
          <a:xfrm>
            <a:off x="5167390" y="1552960"/>
            <a:ext cx="2160149" cy="1427218"/>
            <a:chOff x="5167390" y="1552960"/>
            <a:chExt cx="2160149" cy="1427218"/>
          </a:xfrm>
        </p:grpSpPr>
        <p:grpSp>
          <p:nvGrpSpPr>
            <p:cNvPr id="89" name="Group 88">
              <a:extLst>
                <a:ext uri="{FF2B5EF4-FFF2-40B4-BE49-F238E27FC236}">
                  <a16:creationId xmlns:a16="http://schemas.microsoft.com/office/drawing/2014/main" id="{B765812A-F211-46E4-8EDF-5A83CEACDCC1}"/>
                </a:ext>
              </a:extLst>
            </p:cNvPr>
            <p:cNvGrpSpPr/>
            <p:nvPr/>
          </p:nvGrpSpPr>
          <p:grpSpPr>
            <a:xfrm>
              <a:off x="5167390" y="1552960"/>
              <a:ext cx="2160149" cy="1427218"/>
              <a:chOff x="5167390" y="1552960"/>
              <a:chExt cx="2160149" cy="1427218"/>
            </a:xfrm>
          </p:grpSpPr>
          <p:grpSp>
            <p:nvGrpSpPr>
              <p:cNvPr id="79" name="Group 78">
                <a:extLst>
                  <a:ext uri="{FF2B5EF4-FFF2-40B4-BE49-F238E27FC236}">
                    <a16:creationId xmlns:a16="http://schemas.microsoft.com/office/drawing/2014/main" id="{04C6E22E-9837-4C2A-B8B9-946E4C9BED16}"/>
                  </a:ext>
                </a:extLst>
              </p:cNvPr>
              <p:cNvGrpSpPr/>
              <p:nvPr/>
            </p:nvGrpSpPr>
            <p:grpSpPr>
              <a:xfrm>
                <a:off x="5167390" y="1552960"/>
                <a:ext cx="1956853" cy="1427218"/>
                <a:chOff x="5922764" y="1552960"/>
                <a:chExt cx="1956853" cy="1427218"/>
              </a:xfrm>
            </p:grpSpPr>
            <p:sp>
              <p:nvSpPr>
                <p:cNvPr id="11" name="TextBox 10">
                  <a:extLst>
                    <a:ext uri="{FF2B5EF4-FFF2-40B4-BE49-F238E27FC236}">
                      <a16:creationId xmlns:a16="http://schemas.microsoft.com/office/drawing/2014/main" id="{EAB2F15D-E840-4E11-AD58-8AD76ABD50B7}"/>
                    </a:ext>
                  </a:extLst>
                </p:cNvPr>
                <p:cNvSpPr txBox="1"/>
                <p:nvPr/>
              </p:nvSpPr>
              <p:spPr>
                <a:xfrm>
                  <a:off x="7879552" y="1766414"/>
                  <a:ext cx="65" cy="307777"/>
                </a:xfrm>
                <a:prstGeom prst="rect">
                  <a:avLst/>
                </a:prstGeom>
                <a:noFill/>
              </p:spPr>
              <p:txBody>
                <a:bodyPr wrap="none" lIns="0" tIns="0" rIns="0" bIns="0" rtlCol="0">
                  <a:spAutoFit/>
                </a:bodyPr>
                <a:lstStyle/>
                <a:p>
                  <a:pPr algn="l"/>
                  <a:endParaRPr lang="en-US" sz="2000" b="1" dirty="0">
                    <a:solidFill>
                      <a:schemeClr val="accent4"/>
                    </a:solidFill>
                  </a:endParaRPr>
                </a:p>
              </p:txBody>
            </p:sp>
            <p:sp>
              <p:nvSpPr>
                <p:cNvPr id="67" name="Rectangle: Rounded Corners 66">
                  <a:extLst>
                    <a:ext uri="{FF2B5EF4-FFF2-40B4-BE49-F238E27FC236}">
                      <a16:creationId xmlns:a16="http://schemas.microsoft.com/office/drawing/2014/main" id="{69982BBE-8C72-4C35-BE32-AF2B4282A6EF}"/>
                    </a:ext>
                  </a:extLst>
                </p:cNvPr>
                <p:cNvSpPr/>
                <p:nvPr/>
              </p:nvSpPr>
              <p:spPr bwMode="auto">
                <a:xfrm>
                  <a:off x="5922764" y="1789044"/>
                  <a:ext cx="1897594" cy="1191134"/>
                </a:xfrm>
                <a:prstGeom prst="roundRect">
                  <a:avLst/>
                </a:prstGeom>
                <a:no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8EA651B1-57C6-4932-9FA6-87DB7711C4C1}"/>
                    </a:ext>
                  </a:extLst>
                </p:cNvPr>
                <p:cNvSpPr txBox="1"/>
                <p:nvPr/>
              </p:nvSpPr>
              <p:spPr>
                <a:xfrm>
                  <a:off x="6402727" y="1552960"/>
                  <a:ext cx="966227" cy="215444"/>
                </a:xfrm>
                <a:prstGeom prst="rect">
                  <a:avLst/>
                </a:prstGeom>
                <a:noFill/>
              </p:spPr>
              <p:txBody>
                <a:bodyPr wrap="none" lIns="0" tIns="0" rIns="0" bIns="0" rtlCol="0">
                  <a:spAutoFit/>
                </a:bodyPr>
                <a:lstStyle/>
                <a:p>
                  <a:pPr algn="l"/>
                  <a:r>
                    <a:rPr lang="en-US" sz="1400" b="1" dirty="0">
                      <a:solidFill>
                        <a:schemeClr val="accent4"/>
                      </a:solidFill>
                    </a:rPr>
                    <a:t>Sync Group</a:t>
                  </a:r>
                </a:p>
              </p:txBody>
            </p:sp>
          </p:grpSp>
          <p:grpSp>
            <p:nvGrpSpPr>
              <p:cNvPr id="85" name="Group 84">
                <a:extLst>
                  <a:ext uri="{FF2B5EF4-FFF2-40B4-BE49-F238E27FC236}">
                    <a16:creationId xmlns:a16="http://schemas.microsoft.com/office/drawing/2014/main" id="{15152D53-E254-4E7F-B2BA-18D7A181AD89}"/>
                  </a:ext>
                </a:extLst>
              </p:cNvPr>
              <p:cNvGrpSpPr/>
              <p:nvPr/>
            </p:nvGrpSpPr>
            <p:grpSpPr>
              <a:xfrm>
                <a:off x="6816111" y="1683438"/>
                <a:ext cx="511428" cy="505504"/>
                <a:chOff x="602415" y="1379032"/>
                <a:chExt cx="724041" cy="727854"/>
              </a:xfrm>
            </p:grpSpPr>
            <p:sp>
              <p:nvSpPr>
                <p:cNvPr id="86" name="Oval 85">
                  <a:extLst>
                    <a:ext uri="{FF2B5EF4-FFF2-40B4-BE49-F238E27FC236}">
                      <a16:creationId xmlns:a16="http://schemas.microsoft.com/office/drawing/2014/main" id="{A6564247-950E-4DFD-AF9E-7AD35C106749}"/>
                    </a:ext>
                  </a:extLst>
                </p:cNvPr>
                <p:cNvSpPr/>
                <p:nvPr/>
              </p:nvSpPr>
              <p:spPr bwMode="auto">
                <a:xfrm>
                  <a:off x="602415" y="1379032"/>
                  <a:ext cx="724041" cy="7278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7" name="arrow_11" title="Icon of a circle made of two curved arrows">
                  <a:extLst>
                    <a:ext uri="{FF2B5EF4-FFF2-40B4-BE49-F238E27FC236}">
                      <a16:creationId xmlns:a16="http://schemas.microsoft.com/office/drawing/2014/main" id="{4F070C08-B0A9-4D45-BDF6-AAEA2B450562}"/>
                    </a:ext>
                  </a:extLst>
                </p:cNvPr>
                <p:cNvSpPr>
                  <a:spLocks noChangeAspect="1" noEditPoints="1"/>
                </p:cNvSpPr>
                <p:nvPr/>
              </p:nvSpPr>
              <p:spPr bwMode="auto">
                <a:xfrm>
                  <a:off x="820889" y="1589516"/>
                  <a:ext cx="287093" cy="29991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grpSp>
        </p:grpSp>
        <p:sp>
          <p:nvSpPr>
            <p:cNvPr id="3" name="TextBox 2">
              <a:extLst>
                <a:ext uri="{FF2B5EF4-FFF2-40B4-BE49-F238E27FC236}">
                  <a16:creationId xmlns:a16="http://schemas.microsoft.com/office/drawing/2014/main" id="{1FAE571A-295D-4DE9-A172-0F468D91E1BC}"/>
                </a:ext>
              </a:extLst>
            </p:cNvPr>
            <p:cNvSpPr txBox="1"/>
            <p:nvPr/>
          </p:nvSpPr>
          <p:spPr>
            <a:xfrm>
              <a:off x="5406101" y="2758096"/>
              <a:ext cx="1025922" cy="169277"/>
            </a:xfrm>
            <a:prstGeom prst="rect">
              <a:avLst/>
            </a:prstGeom>
            <a:noFill/>
          </p:spPr>
          <p:txBody>
            <a:bodyPr wrap="none" lIns="0" tIns="0" rIns="0" bIns="0" rtlCol="0">
              <a:spAutoFit/>
            </a:bodyPr>
            <a:lstStyle/>
            <a:p>
              <a:pPr algn="l"/>
              <a:r>
                <a:rPr lang="en-US" sz="1100" b="1" dirty="0">
                  <a:solidFill>
                    <a:schemeClr val="accent4"/>
                  </a:solidFill>
                </a:rPr>
                <a:t>Cloud Endpoint</a:t>
              </a:r>
            </a:p>
          </p:txBody>
        </p:sp>
      </p:grpSp>
      <p:sp>
        <p:nvSpPr>
          <p:cNvPr id="33" name="Freeform 16">
            <a:extLst>
              <a:ext uri="{FF2B5EF4-FFF2-40B4-BE49-F238E27FC236}">
                <a16:creationId xmlns:a16="http://schemas.microsoft.com/office/drawing/2014/main" id="{491AC01A-03D7-40E3-A8F0-80DCE025D7D0}"/>
              </a:ext>
            </a:extLst>
          </p:cNvPr>
          <p:cNvSpPr/>
          <p:nvPr/>
        </p:nvSpPr>
        <p:spPr>
          <a:xfrm>
            <a:off x="267603" y="1324620"/>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a:t>
            </a:r>
          </a:p>
        </p:txBody>
      </p:sp>
      <p:sp>
        <p:nvSpPr>
          <p:cNvPr id="34" name="Freeform 16">
            <a:extLst>
              <a:ext uri="{FF2B5EF4-FFF2-40B4-BE49-F238E27FC236}">
                <a16:creationId xmlns:a16="http://schemas.microsoft.com/office/drawing/2014/main" id="{C6E20247-D786-4A7A-9221-DA5B29E76E53}"/>
              </a:ext>
            </a:extLst>
          </p:cNvPr>
          <p:cNvSpPr/>
          <p:nvPr/>
        </p:nvSpPr>
        <p:spPr>
          <a:xfrm>
            <a:off x="264370" y="1324619"/>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2</a:t>
            </a:r>
          </a:p>
        </p:txBody>
      </p:sp>
      <p:sp>
        <p:nvSpPr>
          <p:cNvPr id="36" name="Freeform 16">
            <a:extLst>
              <a:ext uri="{FF2B5EF4-FFF2-40B4-BE49-F238E27FC236}">
                <a16:creationId xmlns:a16="http://schemas.microsoft.com/office/drawing/2014/main" id="{4F5C23DC-5E14-4E67-A39B-9C79A7F9BF2B}"/>
              </a:ext>
            </a:extLst>
          </p:cNvPr>
          <p:cNvSpPr/>
          <p:nvPr/>
        </p:nvSpPr>
        <p:spPr>
          <a:xfrm>
            <a:off x="276352" y="1321694"/>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3</a:t>
            </a:r>
          </a:p>
        </p:txBody>
      </p:sp>
      <p:sp>
        <p:nvSpPr>
          <p:cNvPr id="37" name="Freeform 16">
            <a:extLst>
              <a:ext uri="{FF2B5EF4-FFF2-40B4-BE49-F238E27FC236}">
                <a16:creationId xmlns:a16="http://schemas.microsoft.com/office/drawing/2014/main" id="{E0B2DAF0-DFF8-4431-9439-62A65F728A88}"/>
              </a:ext>
            </a:extLst>
          </p:cNvPr>
          <p:cNvSpPr/>
          <p:nvPr/>
        </p:nvSpPr>
        <p:spPr>
          <a:xfrm>
            <a:off x="264370" y="1302503"/>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4</a:t>
            </a:r>
          </a:p>
        </p:txBody>
      </p:sp>
    </p:spTree>
    <p:extLst>
      <p:ext uri="{BB962C8B-B14F-4D97-AF65-F5344CB8AC3E}">
        <p14:creationId xmlns:p14="http://schemas.microsoft.com/office/powerpoint/2010/main" val="1498000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1500"/>
                                        <p:tgtEl>
                                          <p:spTgt spid="33"/>
                                        </p:tgtEl>
                                      </p:cBhvr>
                                    </p:animEffect>
                                  </p:childTnLst>
                                </p:cTn>
                              </p:par>
                              <p:par>
                                <p:cTn id="8" presetID="2" presetClass="entr" presetSubtype="4"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 calcmode="lin" valueType="num">
                                      <p:cBhvr additive="base">
                                        <p:cTn id="10" dur="1000" fill="hold"/>
                                        <p:tgtEl>
                                          <p:spTgt spid="49"/>
                                        </p:tgtEl>
                                        <p:attrNameLst>
                                          <p:attrName>ppt_x</p:attrName>
                                        </p:attrNameLst>
                                      </p:cBhvr>
                                      <p:tavLst>
                                        <p:tav tm="0">
                                          <p:val>
                                            <p:strVal val="#ppt_x"/>
                                          </p:val>
                                        </p:tav>
                                        <p:tav tm="100000">
                                          <p:val>
                                            <p:strVal val="#ppt_x"/>
                                          </p:val>
                                        </p:tav>
                                      </p:tavLst>
                                    </p:anim>
                                    <p:anim calcmode="lin" valueType="num">
                                      <p:cBhvr additive="base">
                                        <p:cTn id="11"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1250"/>
                                        <p:tgtEl>
                                          <p:spTgt spid="34"/>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1250"/>
                                        <p:tgtEl>
                                          <p:spTgt spid="36"/>
                                        </p:tgtEl>
                                      </p:cBhvr>
                                    </p:animEffect>
                                  </p:childTnLst>
                                </p:cTn>
                              </p:par>
                              <p:par>
                                <p:cTn id="25" presetID="2" presetClass="entr" presetSubtype="4"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1000" fill="hold"/>
                                        <p:tgtEl>
                                          <p:spTgt spid="63"/>
                                        </p:tgtEl>
                                        <p:attrNameLst>
                                          <p:attrName>ppt_x</p:attrName>
                                        </p:attrNameLst>
                                      </p:cBhvr>
                                      <p:tavLst>
                                        <p:tav tm="0">
                                          <p:val>
                                            <p:strVal val="#ppt_x"/>
                                          </p:val>
                                        </p:tav>
                                        <p:tav tm="100000">
                                          <p:val>
                                            <p:strVal val="#ppt_x"/>
                                          </p:val>
                                        </p:tav>
                                      </p:tavLst>
                                    </p:anim>
                                    <p:anim calcmode="lin" valueType="num">
                                      <p:cBhvr additive="base">
                                        <p:cTn id="28" dur="1000" fill="hold"/>
                                        <p:tgtEl>
                                          <p:spTgt spid="6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1000" fill="hold"/>
                                        <p:tgtEl>
                                          <p:spTgt spid="70"/>
                                        </p:tgtEl>
                                        <p:attrNameLst>
                                          <p:attrName>ppt_x</p:attrName>
                                        </p:attrNameLst>
                                      </p:cBhvr>
                                      <p:tavLst>
                                        <p:tav tm="0">
                                          <p:val>
                                            <p:strVal val="#ppt_x"/>
                                          </p:val>
                                        </p:tav>
                                        <p:tav tm="100000">
                                          <p:val>
                                            <p:strVal val="#ppt_x"/>
                                          </p:val>
                                        </p:tav>
                                      </p:tavLst>
                                    </p:anim>
                                    <p:anim calcmode="lin" valueType="num">
                                      <p:cBhvr additive="base">
                                        <p:cTn id="32" dur="10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1250"/>
                                        <p:tgtEl>
                                          <p:spTgt spid="37"/>
                                        </p:tgtEl>
                                      </p:cBhvr>
                                    </p:animEffect>
                                  </p:childTnLst>
                                </p:cTn>
                              </p:par>
                              <p:par>
                                <p:cTn id="38" presetID="1" presetClass="entr" presetSubtype="0" fill="hold" grpId="0" nodeType="withEffect">
                                  <p:stCondLst>
                                    <p:cond delay="0"/>
                                  </p:stCondLst>
                                  <p:childTnLst>
                                    <p:set>
                                      <p:cBhvr>
                                        <p:cTn id="39" dur="1" fill="hold">
                                          <p:stCondLst>
                                            <p:cond delay="999"/>
                                          </p:stCondLst>
                                        </p:cTn>
                                        <p:tgtEl>
                                          <p:spTgt spid="6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999"/>
                                          </p:stCondLst>
                                        </p:cTn>
                                        <p:tgtEl>
                                          <p:spTgt spid="61"/>
                                        </p:tgtEl>
                                        <p:attrNameLst>
                                          <p:attrName>style.visibility</p:attrName>
                                        </p:attrNameLst>
                                      </p:cBhvr>
                                      <p:to>
                                        <p:strVal val="visible"/>
                                      </p:to>
                                    </p:set>
                                  </p:childTnLst>
                                </p:cTn>
                              </p:par>
                              <p:par>
                                <p:cTn id="42" presetID="22" presetClass="entr" presetSubtype="4"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down)">
                                      <p:cBhvr>
                                        <p:cTn id="44"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33" grpId="0" animBg="1"/>
      <p:bldP spid="34" grpId="0" animBg="1"/>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3320342" y="2591622"/>
            <a:ext cx="5471879" cy="2482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p:txBody>
          <a:bodyPr/>
          <a:lstStyle/>
          <a:p>
            <a:r>
              <a:rPr lang="en-US" dirty="0"/>
              <a:t>Step 1 - Create Azure Storage Account and file share</a:t>
            </a:r>
          </a:p>
        </p:txBody>
      </p:sp>
      <p:grpSp>
        <p:nvGrpSpPr>
          <p:cNvPr id="49" name="Group 48">
            <a:extLst>
              <a:ext uri="{FF2B5EF4-FFF2-40B4-BE49-F238E27FC236}">
                <a16:creationId xmlns:a16="http://schemas.microsoft.com/office/drawing/2014/main" id="{494531BA-9718-4E03-98E3-42CC0CA7D476}"/>
              </a:ext>
            </a:extLst>
          </p:cNvPr>
          <p:cNvGrpSpPr/>
          <p:nvPr/>
        </p:nvGrpSpPr>
        <p:grpSpPr>
          <a:xfrm>
            <a:off x="5422559" y="3342492"/>
            <a:ext cx="1124897" cy="799836"/>
            <a:chOff x="5270663" y="2060195"/>
            <a:chExt cx="1438522" cy="1186739"/>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3"/>
              <a:ext cx="1438522" cy="251161"/>
            </a:xfrm>
            <a:prstGeom prst="rect">
              <a:avLst/>
            </a:prstGeom>
            <a:noFill/>
          </p:spPr>
          <p:txBody>
            <a:bodyPr wrap="square" lIns="0" tIns="0" rIns="0" bIns="0" rtlCol="0">
              <a:spAutoFit/>
            </a:bodyPr>
            <a:lstStyle/>
            <a:p>
              <a:pPr algn="l"/>
              <a:r>
                <a:rPr lang="en-US" sz="1100" b="1" dirty="0">
                  <a:solidFill>
                    <a:schemeClr val="accent4"/>
                  </a:solidFill>
                </a:rPr>
                <a:t>Azure File Share</a:t>
              </a:r>
            </a:p>
          </p:txBody>
        </p:sp>
      </p:grpSp>
    </p:spTree>
    <p:extLst>
      <p:ext uri="{BB962C8B-B14F-4D97-AF65-F5344CB8AC3E}">
        <p14:creationId xmlns:p14="http://schemas.microsoft.com/office/powerpoint/2010/main" val="463278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fill="hold"/>
                                        <p:tgtEl>
                                          <p:spTgt spid="49"/>
                                        </p:tgtEl>
                                        <p:attrNameLst>
                                          <p:attrName>ppt_x</p:attrName>
                                        </p:attrNameLst>
                                      </p:cBhvr>
                                      <p:tavLst>
                                        <p:tav tm="0">
                                          <p:val>
                                            <p:strVal val="#ppt_x"/>
                                          </p:val>
                                        </p:tav>
                                        <p:tav tm="100000">
                                          <p:val>
                                            <p:strVal val="#ppt_x"/>
                                          </p:val>
                                        </p:tav>
                                      </p:tavLst>
                                    </p:anim>
                                    <p:anim calcmode="lin" valueType="num">
                                      <p:cBhvr additive="base">
                                        <p:cTn id="8"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3360060" y="2437907"/>
            <a:ext cx="5471879" cy="2482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a:xfrm>
            <a:off x="588263" y="457200"/>
            <a:ext cx="11018520" cy="1107996"/>
          </a:xfrm>
        </p:spPr>
        <p:txBody>
          <a:bodyPr/>
          <a:lstStyle/>
          <a:p>
            <a:r>
              <a:rPr lang="en-US" dirty="0"/>
              <a:t>Step 2 – Create Sync Group and connect it to Azure File Share</a:t>
            </a:r>
          </a:p>
        </p:txBody>
      </p:sp>
      <p:grpSp>
        <p:nvGrpSpPr>
          <p:cNvPr id="49" name="Group 48">
            <a:extLst>
              <a:ext uri="{FF2B5EF4-FFF2-40B4-BE49-F238E27FC236}">
                <a16:creationId xmlns:a16="http://schemas.microsoft.com/office/drawing/2014/main" id="{494531BA-9718-4E03-98E3-42CC0CA7D476}"/>
              </a:ext>
            </a:extLst>
          </p:cNvPr>
          <p:cNvGrpSpPr/>
          <p:nvPr/>
        </p:nvGrpSpPr>
        <p:grpSpPr>
          <a:xfrm>
            <a:off x="5482023" y="3433143"/>
            <a:ext cx="1124897" cy="799836"/>
            <a:chOff x="5270663" y="2060195"/>
            <a:chExt cx="1438522" cy="1186739"/>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3"/>
              <a:ext cx="1438522" cy="251161"/>
            </a:xfrm>
            <a:prstGeom prst="rect">
              <a:avLst/>
            </a:prstGeom>
            <a:noFill/>
          </p:spPr>
          <p:txBody>
            <a:bodyPr wrap="square" lIns="0" tIns="0" rIns="0" bIns="0" rtlCol="0">
              <a:spAutoFit/>
            </a:bodyPr>
            <a:lstStyle/>
            <a:p>
              <a:pPr algn="l"/>
              <a:r>
                <a:rPr lang="en-US" sz="1100" b="1" dirty="0">
                  <a:solidFill>
                    <a:schemeClr val="accent4"/>
                  </a:solidFill>
                </a:rPr>
                <a:t>Azure File Share</a:t>
              </a:r>
            </a:p>
          </p:txBody>
        </p:sp>
      </p:grpSp>
      <p:grpSp>
        <p:nvGrpSpPr>
          <p:cNvPr id="4" name="Group 3">
            <a:extLst>
              <a:ext uri="{FF2B5EF4-FFF2-40B4-BE49-F238E27FC236}">
                <a16:creationId xmlns:a16="http://schemas.microsoft.com/office/drawing/2014/main" id="{43F2CF9D-1BC9-4CB8-B10A-F2761E5ABB22}"/>
              </a:ext>
            </a:extLst>
          </p:cNvPr>
          <p:cNvGrpSpPr/>
          <p:nvPr/>
        </p:nvGrpSpPr>
        <p:grpSpPr>
          <a:xfrm>
            <a:off x="5278092" y="3007328"/>
            <a:ext cx="2160149" cy="1427218"/>
            <a:chOff x="5167390" y="1552960"/>
            <a:chExt cx="2160149" cy="1427218"/>
          </a:xfrm>
        </p:grpSpPr>
        <p:grpSp>
          <p:nvGrpSpPr>
            <p:cNvPr id="89" name="Group 88">
              <a:extLst>
                <a:ext uri="{FF2B5EF4-FFF2-40B4-BE49-F238E27FC236}">
                  <a16:creationId xmlns:a16="http://schemas.microsoft.com/office/drawing/2014/main" id="{B765812A-F211-46E4-8EDF-5A83CEACDCC1}"/>
                </a:ext>
              </a:extLst>
            </p:cNvPr>
            <p:cNvGrpSpPr/>
            <p:nvPr/>
          </p:nvGrpSpPr>
          <p:grpSpPr>
            <a:xfrm>
              <a:off x="5167390" y="1552960"/>
              <a:ext cx="2160149" cy="1427218"/>
              <a:chOff x="5167390" y="1552960"/>
              <a:chExt cx="2160149" cy="1427218"/>
            </a:xfrm>
          </p:grpSpPr>
          <p:grpSp>
            <p:nvGrpSpPr>
              <p:cNvPr id="79" name="Group 78">
                <a:extLst>
                  <a:ext uri="{FF2B5EF4-FFF2-40B4-BE49-F238E27FC236}">
                    <a16:creationId xmlns:a16="http://schemas.microsoft.com/office/drawing/2014/main" id="{04C6E22E-9837-4C2A-B8B9-946E4C9BED16}"/>
                  </a:ext>
                </a:extLst>
              </p:cNvPr>
              <p:cNvGrpSpPr/>
              <p:nvPr/>
            </p:nvGrpSpPr>
            <p:grpSpPr>
              <a:xfrm>
                <a:off x="5167390" y="1552960"/>
                <a:ext cx="1956853" cy="1427218"/>
                <a:chOff x="5922764" y="1552960"/>
                <a:chExt cx="1956853" cy="1427218"/>
              </a:xfrm>
            </p:grpSpPr>
            <p:sp>
              <p:nvSpPr>
                <p:cNvPr id="11" name="TextBox 10">
                  <a:extLst>
                    <a:ext uri="{FF2B5EF4-FFF2-40B4-BE49-F238E27FC236}">
                      <a16:creationId xmlns:a16="http://schemas.microsoft.com/office/drawing/2014/main" id="{EAB2F15D-E840-4E11-AD58-8AD76ABD50B7}"/>
                    </a:ext>
                  </a:extLst>
                </p:cNvPr>
                <p:cNvSpPr txBox="1"/>
                <p:nvPr/>
              </p:nvSpPr>
              <p:spPr>
                <a:xfrm>
                  <a:off x="7879552" y="1766414"/>
                  <a:ext cx="65" cy="307777"/>
                </a:xfrm>
                <a:prstGeom prst="rect">
                  <a:avLst/>
                </a:prstGeom>
                <a:noFill/>
              </p:spPr>
              <p:txBody>
                <a:bodyPr wrap="none" lIns="0" tIns="0" rIns="0" bIns="0" rtlCol="0">
                  <a:spAutoFit/>
                </a:bodyPr>
                <a:lstStyle/>
                <a:p>
                  <a:pPr algn="l"/>
                  <a:endParaRPr lang="en-US" sz="2000" b="1" dirty="0">
                    <a:solidFill>
                      <a:schemeClr val="accent4"/>
                    </a:solidFill>
                  </a:endParaRPr>
                </a:p>
              </p:txBody>
            </p:sp>
            <p:sp>
              <p:nvSpPr>
                <p:cNvPr id="67" name="Rectangle: Rounded Corners 66">
                  <a:extLst>
                    <a:ext uri="{FF2B5EF4-FFF2-40B4-BE49-F238E27FC236}">
                      <a16:creationId xmlns:a16="http://schemas.microsoft.com/office/drawing/2014/main" id="{69982BBE-8C72-4C35-BE32-AF2B4282A6EF}"/>
                    </a:ext>
                  </a:extLst>
                </p:cNvPr>
                <p:cNvSpPr/>
                <p:nvPr/>
              </p:nvSpPr>
              <p:spPr bwMode="auto">
                <a:xfrm>
                  <a:off x="5922764" y="1789044"/>
                  <a:ext cx="1897594" cy="1191134"/>
                </a:xfrm>
                <a:prstGeom prst="roundRect">
                  <a:avLst/>
                </a:prstGeom>
                <a:no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8EA651B1-57C6-4932-9FA6-87DB7711C4C1}"/>
                    </a:ext>
                  </a:extLst>
                </p:cNvPr>
                <p:cNvSpPr txBox="1"/>
                <p:nvPr/>
              </p:nvSpPr>
              <p:spPr>
                <a:xfrm>
                  <a:off x="6402727" y="1552960"/>
                  <a:ext cx="966227" cy="215444"/>
                </a:xfrm>
                <a:prstGeom prst="rect">
                  <a:avLst/>
                </a:prstGeom>
                <a:noFill/>
              </p:spPr>
              <p:txBody>
                <a:bodyPr wrap="none" lIns="0" tIns="0" rIns="0" bIns="0" rtlCol="0">
                  <a:spAutoFit/>
                </a:bodyPr>
                <a:lstStyle/>
                <a:p>
                  <a:pPr algn="l"/>
                  <a:r>
                    <a:rPr lang="en-US" sz="1400" b="1" dirty="0">
                      <a:solidFill>
                        <a:schemeClr val="accent4"/>
                      </a:solidFill>
                    </a:rPr>
                    <a:t>Sync Group</a:t>
                  </a:r>
                </a:p>
              </p:txBody>
            </p:sp>
          </p:grpSp>
          <p:grpSp>
            <p:nvGrpSpPr>
              <p:cNvPr id="85" name="Group 84">
                <a:extLst>
                  <a:ext uri="{FF2B5EF4-FFF2-40B4-BE49-F238E27FC236}">
                    <a16:creationId xmlns:a16="http://schemas.microsoft.com/office/drawing/2014/main" id="{15152D53-E254-4E7F-B2BA-18D7A181AD89}"/>
                  </a:ext>
                </a:extLst>
              </p:cNvPr>
              <p:cNvGrpSpPr/>
              <p:nvPr/>
            </p:nvGrpSpPr>
            <p:grpSpPr>
              <a:xfrm>
                <a:off x="6816111" y="1683438"/>
                <a:ext cx="511428" cy="505504"/>
                <a:chOff x="602415" y="1379032"/>
                <a:chExt cx="724041" cy="727854"/>
              </a:xfrm>
            </p:grpSpPr>
            <p:sp>
              <p:nvSpPr>
                <p:cNvPr id="86" name="Oval 85">
                  <a:extLst>
                    <a:ext uri="{FF2B5EF4-FFF2-40B4-BE49-F238E27FC236}">
                      <a16:creationId xmlns:a16="http://schemas.microsoft.com/office/drawing/2014/main" id="{A6564247-950E-4DFD-AF9E-7AD35C106749}"/>
                    </a:ext>
                  </a:extLst>
                </p:cNvPr>
                <p:cNvSpPr/>
                <p:nvPr/>
              </p:nvSpPr>
              <p:spPr bwMode="auto">
                <a:xfrm>
                  <a:off x="602415" y="1379032"/>
                  <a:ext cx="724041" cy="7278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7" name="arrow_11" title="Icon of a circle made of two curved arrows">
                  <a:extLst>
                    <a:ext uri="{FF2B5EF4-FFF2-40B4-BE49-F238E27FC236}">
                      <a16:creationId xmlns:a16="http://schemas.microsoft.com/office/drawing/2014/main" id="{4F070C08-B0A9-4D45-BDF6-AAEA2B450562}"/>
                    </a:ext>
                  </a:extLst>
                </p:cNvPr>
                <p:cNvSpPr>
                  <a:spLocks noChangeAspect="1" noEditPoints="1"/>
                </p:cNvSpPr>
                <p:nvPr/>
              </p:nvSpPr>
              <p:spPr bwMode="auto">
                <a:xfrm>
                  <a:off x="820889" y="1589516"/>
                  <a:ext cx="287093" cy="29991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grpSp>
        </p:grpSp>
        <p:sp>
          <p:nvSpPr>
            <p:cNvPr id="3" name="TextBox 2">
              <a:extLst>
                <a:ext uri="{FF2B5EF4-FFF2-40B4-BE49-F238E27FC236}">
                  <a16:creationId xmlns:a16="http://schemas.microsoft.com/office/drawing/2014/main" id="{1FAE571A-295D-4DE9-A172-0F468D91E1BC}"/>
                </a:ext>
              </a:extLst>
            </p:cNvPr>
            <p:cNvSpPr txBox="1"/>
            <p:nvPr/>
          </p:nvSpPr>
          <p:spPr>
            <a:xfrm>
              <a:off x="5406101" y="2758096"/>
              <a:ext cx="1025922" cy="169277"/>
            </a:xfrm>
            <a:prstGeom prst="rect">
              <a:avLst/>
            </a:prstGeom>
            <a:noFill/>
          </p:spPr>
          <p:txBody>
            <a:bodyPr wrap="none" lIns="0" tIns="0" rIns="0" bIns="0" rtlCol="0">
              <a:spAutoFit/>
            </a:bodyPr>
            <a:lstStyle/>
            <a:p>
              <a:pPr algn="l"/>
              <a:r>
                <a:rPr lang="en-US" sz="1100" b="1" dirty="0">
                  <a:solidFill>
                    <a:schemeClr val="accent4"/>
                  </a:solidFill>
                </a:rPr>
                <a:t>Cloud Endpoint</a:t>
              </a:r>
            </a:p>
          </p:txBody>
        </p:sp>
      </p:grpSp>
    </p:spTree>
    <p:extLst>
      <p:ext uri="{BB962C8B-B14F-4D97-AF65-F5344CB8AC3E}">
        <p14:creationId xmlns:p14="http://schemas.microsoft.com/office/powerpoint/2010/main" val="2861063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6B10D3DC-79BB-41E0-87BB-BE6A83771BAF}" vid="{4B527ED0-5366-44B3-B1C1-D0D1A74DA92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purl.org/dc/dcmitype/"/>
    <ds:schemaRef ds:uri="965de625-df5b-42e9-a277-2113da4f1195"/>
    <ds:schemaRef ds:uri="http://schemas.microsoft.com/office/infopath/2007/PartnerControls"/>
    <ds:schemaRef ds:uri="http://purl.org/dc/terms/"/>
    <ds:schemaRef ds:uri="http://schemas.openxmlformats.org/package/2006/metadata/core-properties"/>
    <ds:schemaRef ds:uri="dcf5ddc1-fb1d-440f-849a-6450bddbaed7"/>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677</TotalTime>
  <Words>2348</Words>
  <Application>Microsoft Office PowerPoint</Application>
  <PresentationFormat>Widescreen</PresentationFormat>
  <Paragraphs>413</Paragraphs>
  <Slides>40</Slides>
  <Notes>32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40</vt:i4>
      </vt:variant>
    </vt:vector>
  </HeadingPairs>
  <TitlesOfParts>
    <vt:vector size="55" baseType="lpstr">
      <vt:lpstr>MS PGothic</vt:lpstr>
      <vt:lpstr>Arial</vt:lpstr>
      <vt:lpstr>Calibri</vt:lpstr>
      <vt:lpstr>Consolas</vt:lpstr>
      <vt:lpstr>Courier New</vt:lpstr>
      <vt:lpstr>Museo Sans 100</vt:lpstr>
      <vt:lpstr>Segoe UI</vt:lpstr>
      <vt:lpstr>Segoe UI Black</vt:lpstr>
      <vt:lpstr>Segoe UI Light</vt:lpstr>
      <vt:lpstr>Segoe UI Semibold</vt:lpstr>
      <vt:lpstr>Segoe UI Semilight</vt:lpstr>
      <vt:lpstr>Wingdings</vt:lpstr>
      <vt:lpstr>5-51015_Microsoft_Ignite_Tour_Template_Light</vt:lpstr>
      <vt:lpstr>5-51015_Microsoft_Ignite_Tour_Template_Dark</vt:lpstr>
      <vt:lpstr>5-50203_Microsoft_Ignite_Template</vt:lpstr>
      <vt:lpstr>PowerPoint Presentation</vt:lpstr>
      <vt:lpstr>PowerPoint Presentation</vt:lpstr>
      <vt:lpstr>Cloudify your Windows File Server</vt:lpstr>
      <vt:lpstr>Agenda</vt:lpstr>
      <vt:lpstr>Why move your on premises file servers to the cloud?</vt:lpstr>
      <vt:lpstr>Advantages of Azure File Sync</vt:lpstr>
      <vt:lpstr>Deploy Azure File Sync in a few easy steps</vt:lpstr>
      <vt:lpstr>Step 1 - Create Azure Storage Account and file share</vt:lpstr>
      <vt:lpstr>Step 2 – Create Sync Group and connect it to Azure File Share</vt:lpstr>
      <vt:lpstr>Windows Admin Center integration</vt:lpstr>
      <vt:lpstr>Azure File Sync Agent Version 6</vt:lpstr>
      <vt:lpstr>Demo</vt:lpstr>
      <vt:lpstr>Get Started With Azure File Sync - summary</vt:lpstr>
      <vt:lpstr>Tip: Evaluation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Monitoring</vt:lpstr>
      <vt:lpstr>Azure File Sync - monitoring</vt:lpstr>
      <vt:lpstr>Demo</vt:lpstr>
      <vt:lpstr>Azure File Sync - monitoring</vt:lpstr>
      <vt:lpstr>Backup</vt:lpstr>
      <vt:lpstr>Demo</vt:lpstr>
      <vt:lpstr>PowerPoint Presentation</vt:lpstr>
      <vt:lpstr>Azure File Sync – automated provisioning</vt:lpstr>
      <vt:lpstr>Demo</vt:lpstr>
      <vt:lpstr>Azure File Sync – lab environment</vt:lpstr>
      <vt:lpstr>Azure File Sync - Cost</vt:lpstr>
      <vt:lpstr>Head to head</vt:lpstr>
      <vt:lpstr>PowerPoint Presentation</vt:lpstr>
      <vt:lpstr>Key takeaways</vt:lpstr>
      <vt:lpstr>Resources</vt:lpstr>
      <vt:lpstr>Contact info</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Jan Egil Ring</dc:creator>
  <cp:keywords>Microsoft Ignite Tour</cp:keywords>
  <dc:description/>
  <cp:lastModifiedBy>Jan Egil Ring</cp:lastModifiedBy>
  <cp:revision>19</cp:revision>
  <dcterms:created xsi:type="dcterms:W3CDTF">2019-04-20T05:25:49Z</dcterms:created>
  <dcterms:modified xsi:type="dcterms:W3CDTF">2019-04-23T11:49:10Z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